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4582" r:id="rId1"/>
  </p:sldMasterIdLst>
  <p:notesMasterIdLst>
    <p:notesMasterId r:id="rId97"/>
  </p:notesMasterIdLst>
  <p:handoutMasterIdLst>
    <p:handoutMasterId r:id="rId98"/>
  </p:handoutMasterIdLst>
  <p:sldIdLst>
    <p:sldId id="549" r:id="rId2"/>
    <p:sldId id="580" r:id="rId3"/>
    <p:sldId id="581" r:id="rId4"/>
    <p:sldId id="582" r:id="rId5"/>
    <p:sldId id="434" r:id="rId6"/>
    <p:sldId id="627" r:id="rId7"/>
    <p:sldId id="584" r:id="rId8"/>
    <p:sldId id="628" r:id="rId9"/>
    <p:sldId id="577" r:id="rId10"/>
    <p:sldId id="553" r:id="rId11"/>
    <p:sldId id="554" r:id="rId12"/>
    <p:sldId id="555" r:id="rId13"/>
    <p:sldId id="556" r:id="rId14"/>
    <p:sldId id="557" r:id="rId15"/>
    <p:sldId id="558" r:id="rId16"/>
    <p:sldId id="629" r:id="rId17"/>
    <p:sldId id="488" r:id="rId18"/>
    <p:sldId id="502" r:id="rId19"/>
    <p:sldId id="608" r:id="rId20"/>
    <p:sldId id="503" r:id="rId21"/>
    <p:sldId id="504" r:id="rId22"/>
    <p:sldId id="609" r:id="rId23"/>
    <p:sldId id="630" r:id="rId24"/>
    <p:sldId id="680" r:id="rId25"/>
    <p:sldId id="478" r:id="rId26"/>
    <p:sldId id="493" r:id="rId27"/>
    <p:sldId id="465" r:id="rId28"/>
    <p:sldId id="466" r:id="rId29"/>
    <p:sldId id="614" r:id="rId30"/>
    <p:sldId id="550" r:id="rId31"/>
    <p:sldId id="611" r:id="rId32"/>
    <p:sldId id="612" r:id="rId33"/>
    <p:sldId id="613" r:id="rId34"/>
    <p:sldId id="605" r:id="rId35"/>
    <p:sldId id="631" r:id="rId36"/>
    <p:sldId id="632" r:id="rId37"/>
    <p:sldId id="681" r:id="rId38"/>
    <p:sldId id="578" r:id="rId39"/>
    <p:sldId id="633" r:id="rId40"/>
    <p:sldId id="494" r:id="rId41"/>
    <p:sldId id="508" r:id="rId42"/>
    <p:sldId id="634" r:id="rId43"/>
    <p:sldId id="635" r:id="rId44"/>
    <p:sldId id="676" r:id="rId45"/>
    <p:sldId id="435" r:id="rId46"/>
    <p:sldId id="535" r:id="rId47"/>
    <p:sldId id="539" r:id="rId48"/>
    <p:sldId id="551" r:id="rId49"/>
    <p:sldId id="540" r:id="rId50"/>
    <p:sldId id="571" r:id="rId51"/>
    <p:sldId id="572" r:id="rId52"/>
    <p:sldId id="579" r:id="rId53"/>
    <p:sldId id="574" r:id="rId54"/>
    <p:sldId id="575" r:id="rId55"/>
    <p:sldId id="585" r:id="rId56"/>
    <p:sldId id="586" r:id="rId57"/>
    <p:sldId id="615" r:id="rId58"/>
    <p:sldId id="616" r:id="rId59"/>
    <p:sldId id="442" r:id="rId60"/>
    <p:sldId id="587" r:id="rId61"/>
    <p:sldId id="606" r:id="rId62"/>
    <p:sldId id="444" r:id="rId63"/>
    <p:sldId id="588" r:id="rId64"/>
    <p:sldId id="589" r:id="rId65"/>
    <p:sldId id="590" r:id="rId66"/>
    <p:sldId id="625" r:id="rId67"/>
    <p:sldId id="607" r:id="rId68"/>
    <p:sldId id="446" r:id="rId69"/>
    <p:sldId id="591" r:id="rId70"/>
    <p:sldId id="592" r:id="rId71"/>
    <p:sldId id="448" r:id="rId72"/>
    <p:sldId id="593" r:id="rId73"/>
    <p:sldId id="594" r:id="rId74"/>
    <p:sldId id="618" r:id="rId75"/>
    <p:sldId id="677" r:id="rId76"/>
    <p:sldId id="619" r:id="rId77"/>
    <p:sldId id="620" r:id="rId78"/>
    <p:sldId id="621" r:id="rId79"/>
    <p:sldId id="484" r:id="rId80"/>
    <p:sldId id="371" r:id="rId81"/>
    <p:sldId id="622" r:id="rId82"/>
    <p:sldId id="623" r:id="rId83"/>
    <p:sldId id="624" r:id="rId84"/>
    <p:sldId id="626" r:id="rId85"/>
    <p:sldId id="678" r:id="rId86"/>
    <p:sldId id="604" r:id="rId87"/>
    <p:sldId id="679" r:id="rId88"/>
    <p:sldId id="485" r:id="rId89"/>
    <p:sldId id="487" r:id="rId90"/>
    <p:sldId id="490" r:id="rId91"/>
    <p:sldId id="500" r:id="rId92"/>
    <p:sldId id="531" r:id="rId93"/>
    <p:sldId id="560" r:id="rId94"/>
    <p:sldId id="532" r:id="rId95"/>
    <p:sldId id="561" r:id="rId96"/>
  </p:sldIdLst>
  <p:sldSz cx="9144000" cy="6858000" type="letter"/>
  <p:notesSz cx="7010400" cy="9372600"/>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Arial" charset="0"/>
      </a:defRPr>
    </a:lvl1pPr>
    <a:lvl2pPr marL="457200" algn="l" rtl="0" fontAlgn="base">
      <a:spcBef>
        <a:spcPct val="0"/>
      </a:spcBef>
      <a:spcAft>
        <a:spcPct val="0"/>
      </a:spcAft>
      <a:defRPr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Arial" charset="0"/>
      </a:defRPr>
    </a:lvl5pPr>
    <a:lvl6pPr marL="2286000" algn="l" defTabSz="914400" rtl="0" eaLnBrk="1" latinLnBrk="0" hangingPunct="1">
      <a:defRPr kern="1200">
        <a:solidFill>
          <a:schemeClr val="tx1"/>
        </a:solidFill>
        <a:latin typeface="Arial" charset="0"/>
        <a:ea typeface="ＭＳ Ｐゴシック" pitchFamily="34" charset="-128"/>
        <a:cs typeface="Arial" charset="0"/>
      </a:defRPr>
    </a:lvl6pPr>
    <a:lvl7pPr marL="2743200" algn="l" defTabSz="914400" rtl="0" eaLnBrk="1" latinLnBrk="0" hangingPunct="1">
      <a:defRPr kern="1200">
        <a:solidFill>
          <a:schemeClr val="tx1"/>
        </a:solidFill>
        <a:latin typeface="Arial" charset="0"/>
        <a:ea typeface="ＭＳ Ｐゴシック" pitchFamily="34" charset="-128"/>
        <a:cs typeface="Arial" charset="0"/>
      </a:defRPr>
    </a:lvl7pPr>
    <a:lvl8pPr marL="3200400" algn="l" defTabSz="914400" rtl="0" eaLnBrk="1" latinLnBrk="0" hangingPunct="1">
      <a:defRPr kern="1200">
        <a:solidFill>
          <a:schemeClr val="tx1"/>
        </a:solidFill>
        <a:latin typeface="Arial" charset="0"/>
        <a:ea typeface="ＭＳ Ｐゴシック" pitchFamily="34" charset="-128"/>
        <a:cs typeface="Arial" charset="0"/>
      </a:defRPr>
    </a:lvl8pPr>
    <a:lvl9pPr marL="3657600" algn="l" defTabSz="914400" rtl="0" eaLnBrk="1" latinLnBrk="0" hangingPunct="1">
      <a:defRPr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p15:guide id="1" orient="horz" pos="2496">
          <p15:clr>
            <a:srgbClr val="A4A3A4"/>
          </p15:clr>
        </p15:guide>
        <p15:guide id="2" orient="horz" pos="960">
          <p15:clr>
            <a:srgbClr val="A4A3A4"/>
          </p15:clr>
        </p15:guide>
        <p15:guide id="3" pos="2880">
          <p15:clr>
            <a:srgbClr val="A4A3A4"/>
          </p15:clr>
        </p15:guide>
        <p15:guide id="4" pos="3304">
          <p15:clr>
            <a:srgbClr val="A4A3A4"/>
          </p15:clr>
        </p15:guide>
        <p15:guide id="5" pos="5312">
          <p15:clr>
            <a:srgbClr val="A4A3A4"/>
          </p15:clr>
        </p15:guide>
      </p15:sldGuideLst>
    </p:ext>
    <p:ext uri="{2D200454-40CA-4A62-9FC3-DE9A4176ACB9}">
      <p15:notesGuideLst xmlns:p15="http://schemas.microsoft.com/office/powerpoint/2012/main">
        <p15:guide id="1" orient="horz" pos="2952"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99FF33"/>
    <a:srgbClr val="000000"/>
    <a:srgbClr val="18453B"/>
    <a:srgbClr val="11660C"/>
    <a:srgbClr val="FFCC66"/>
    <a:srgbClr val="CC99FF"/>
    <a:srgbClr val="CC66FF"/>
    <a:srgbClr val="FF99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BFC430B-E405-4BBD-97BF-FA7F90D2C97C}" v="6" dt="2022-08-31T17:48:06.6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4364" autoAdjust="0"/>
  </p:normalViewPr>
  <p:slideViewPr>
    <p:cSldViewPr snapToGrid="0">
      <p:cViewPr varScale="1">
        <p:scale>
          <a:sx n="59" d="100"/>
          <a:sy n="59" d="100"/>
        </p:scale>
        <p:origin x="1260" y="60"/>
      </p:cViewPr>
      <p:guideLst>
        <p:guide orient="horz" pos="2496"/>
        <p:guide orient="horz" pos="960"/>
        <p:guide pos="2880"/>
        <p:guide pos="3304"/>
        <p:guide pos="5312"/>
      </p:guideLst>
    </p:cSldViewPr>
  </p:slideViewPr>
  <p:outlineViewPr>
    <p:cViewPr>
      <p:scale>
        <a:sx n="33" d="100"/>
        <a:sy n="33" d="100"/>
      </p:scale>
      <p:origin x="0" y="0"/>
    </p:cViewPr>
  </p:outlineViewPr>
  <p:notesTextViewPr>
    <p:cViewPr>
      <p:scale>
        <a:sx n="3" d="2"/>
        <a:sy n="3" d="2"/>
      </p:scale>
      <p:origin x="0" y="0"/>
    </p:cViewPr>
  </p:notesTextViewPr>
  <p:sorterViewPr>
    <p:cViewPr>
      <p:scale>
        <a:sx n="60" d="100"/>
        <a:sy n="60" d="100"/>
      </p:scale>
      <p:origin x="0" y="-5520"/>
    </p:cViewPr>
  </p:sorterViewPr>
  <p:notesViewPr>
    <p:cSldViewPr snapToGrid="0">
      <p:cViewPr varScale="1">
        <p:scale>
          <a:sx n="66" d="100"/>
          <a:sy n="66" d="100"/>
        </p:scale>
        <p:origin x="2814" y="84"/>
      </p:cViewPr>
      <p:guideLst>
        <p:guide orient="horz" pos="2952"/>
        <p:guide pos="2208"/>
      </p:guideLst>
    </p:cSldViewPr>
  </p:notesViewPr>
  <p:gridSpacing cx="45720" cy="4572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84FA59-47DE-4924-8AFB-7FE1AA031460}" type="doc">
      <dgm:prSet loTypeId="urn:microsoft.com/office/officeart/2005/8/layout/process1" loCatId="process" qsTypeId="urn:microsoft.com/office/officeart/2005/8/quickstyle/simple1" qsCatId="simple" csTypeId="urn:microsoft.com/office/officeart/2005/8/colors/accent2_2" csCatId="accent2" phldr="1"/>
      <dgm:spPr/>
    </dgm:pt>
    <dgm:pt modelId="{F35B6146-2285-484A-81FA-322C98F94261}">
      <dgm:prSet phldrT="[Text]"/>
      <dgm:spPr>
        <a:solidFill>
          <a:srgbClr val="11660C"/>
        </a:solidFill>
      </dgm:spPr>
      <dgm:t>
        <a:bodyPr/>
        <a:lstStyle/>
        <a:p>
          <a:r>
            <a:rPr lang="en-US" b="1" dirty="0"/>
            <a:t>Service</a:t>
          </a:r>
        </a:p>
      </dgm:t>
    </dgm:pt>
    <dgm:pt modelId="{1089BC98-2D0C-426B-B899-F209DD04DDCB}" type="parTrans" cxnId="{AA296B32-DE32-4ED8-B47A-0C3F24E03FDC}">
      <dgm:prSet/>
      <dgm:spPr/>
      <dgm:t>
        <a:bodyPr/>
        <a:lstStyle/>
        <a:p>
          <a:endParaRPr lang="en-US"/>
        </a:p>
      </dgm:t>
    </dgm:pt>
    <dgm:pt modelId="{452FE5FC-A6B5-43AB-94FA-E0A72C5ED41C}" type="sibTrans" cxnId="{AA296B32-DE32-4ED8-B47A-0C3F24E03FDC}">
      <dgm:prSet/>
      <dgm:spPr>
        <a:solidFill>
          <a:srgbClr val="99FF33"/>
        </a:solidFill>
        <a:ln>
          <a:solidFill>
            <a:schemeClr val="tx1"/>
          </a:solidFill>
        </a:ln>
      </dgm:spPr>
      <dgm:t>
        <a:bodyPr/>
        <a:lstStyle/>
        <a:p>
          <a:endParaRPr lang="en-US"/>
        </a:p>
      </dgm:t>
    </dgm:pt>
    <dgm:pt modelId="{D363C835-9125-4735-A7D4-B67238EE66A3}">
      <dgm:prSet phldrT="[Text]"/>
      <dgm:spPr>
        <a:solidFill>
          <a:srgbClr val="11660C"/>
        </a:solidFill>
      </dgm:spPr>
      <dgm:t>
        <a:bodyPr/>
        <a:lstStyle/>
        <a:p>
          <a:r>
            <a:rPr lang="en-US" b="1" dirty="0"/>
            <a:t>Outreach </a:t>
          </a:r>
        </a:p>
      </dgm:t>
    </dgm:pt>
    <dgm:pt modelId="{2636E28E-7128-44EC-A2EF-32D6E48AC5D2}" type="parTrans" cxnId="{07CB2FEB-690E-48B6-AC10-7B66A2E7ABF4}">
      <dgm:prSet/>
      <dgm:spPr/>
      <dgm:t>
        <a:bodyPr/>
        <a:lstStyle/>
        <a:p>
          <a:endParaRPr lang="en-US"/>
        </a:p>
      </dgm:t>
    </dgm:pt>
    <dgm:pt modelId="{079CB9A4-ABE7-4707-B9AC-F11C2130BE09}" type="sibTrans" cxnId="{07CB2FEB-690E-48B6-AC10-7B66A2E7ABF4}">
      <dgm:prSet/>
      <dgm:spPr>
        <a:solidFill>
          <a:srgbClr val="99FF33"/>
        </a:solidFill>
        <a:ln>
          <a:solidFill>
            <a:schemeClr val="tx1"/>
          </a:solidFill>
        </a:ln>
      </dgm:spPr>
      <dgm:t>
        <a:bodyPr/>
        <a:lstStyle/>
        <a:p>
          <a:endParaRPr lang="en-US"/>
        </a:p>
      </dgm:t>
    </dgm:pt>
    <dgm:pt modelId="{64D1D682-3EB2-410F-988F-7E843520F7E4}">
      <dgm:prSet phldrT="[Text]"/>
      <dgm:spPr>
        <a:solidFill>
          <a:srgbClr val="11660C"/>
        </a:solidFill>
      </dgm:spPr>
      <dgm:t>
        <a:bodyPr/>
        <a:lstStyle/>
        <a:p>
          <a:r>
            <a:rPr lang="en-US" b="1" dirty="0"/>
            <a:t>Engagement</a:t>
          </a:r>
        </a:p>
      </dgm:t>
    </dgm:pt>
    <dgm:pt modelId="{8CE06A74-E564-4DE0-9D75-BAB5C91372A0}" type="parTrans" cxnId="{0E46CB87-03F2-42A4-ABC3-2AC2CBF4569A}">
      <dgm:prSet/>
      <dgm:spPr/>
      <dgm:t>
        <a:bodyPr/>
        <a:lstStyle/>
        <a:p>
          <a:endParaRPr lang="en-US"/>
        </a:p>
      </dgm:t>
    </dgm:pt>
    <dgm:pt modelId="{0CCDBC5F-167F-4637-BA34-A033C92D2750}" type="sibTrans" cxnId="{0E46CB87-03F2-42A4-ABC3-2AC2CBF4569A}">
      <dgm:prSet/>
      <dgm:spPr/>
      <dgm:t>
        <a:bodyPr/>
        <a:lstStyle/>
        <a:p>
          <a:endParaRPr lang="en-US"/>
        </a:p>
      </dgm:t>
    </dgm:pt>
    <dgm:pt modelId="{DBB59DFF-DBF2-4F06-B116-639013E860D4}" type="pres">
      <dgm:prSet presAssocID="{4C84FA59-47DE-4924-8AFB-7FE1AA031460}" presName="Name0" presStyleCnt="0">
        <dgm:presLayoutVars>
          <dgm:dir/>
          <dgm:resizeHandles val="exact"/>
        </dgm:presLayoutVars>
      </dgm:prSet>
      <dgm:spPr/>
    </dgm:pt>
    <dgm:pt modelId="{4DE0F2A6-D9AC-44D6-8EF5-4A167CEAFF28}" type="pres">
      <dgm:prSet presAssocID="{F35B6146-2285-484A-81FA-322C98F94261}" presName="node" presStyleLbl="node1" presStyleIdx="0" presStyleCnt="3">
        <dgm:presLayoutVars>
          <dgm:bulletEnabled val="1"/>
        </dgm:presLayoutVars>
      </dgm:prSet>
      <dgm:spPr/>
    </dgm:pt>
    <dgm:pt modelId="{284A6BDC-154E-495F-A8AC-202622D9114B}" type="pres">
      <dgm:prSet presAssocID="{452FE5FC-A6B5-43AB-94FA-E0A72C5ED41C}" presName="sibTrans" presStyleLbl="sibTrans2D1" presStyleIdx="0" presStyleCnt="2"/>
      <dgm:spPr/>
    </dgm:pt>
    <dgm:pt modelId="{74A10265-0082-4820-A815-B07AA8095BDD}" type="pres">
      <dgm:prSet presAssocID="{452FE5FC-A6B5-43AB-94FA-E0A72C5ED41C}" presName="connectorText" presStyleLbl="sibTrans2D1" presStyleIdx="0" presStyleCnt="2"/>
      <dgm:spPr/>
    </dgm:pt>
    <dgm:pt modelId="{5BD89DA2-9AFF-42AE-9C0C-6E9CAC337637}" type="pres">
      <dgm:prSet presAssocID="{D363C835-9125-4735-A7D4-B67238EE66A3}" presName="node" presStyleLbl="node1" presStyleIdx="1" presStyleCnt="3">
        <dgm:presLayoutVars>
          <dgm:bulletEnabled val="1"/>
        </dgm:presLayoutVars>
      </dgm:prSet>
      <dgm:spPr/>
    </dgm:pt>
    <dgm:pt modelId="{B7D0770D-21D6-4EB3-B501-570833D45828}" type="pres">
      <dgm:prSet presAssocID="{079CB9A4-ABE7-4707-B9AC-F11C2130BE09}" presName="sibTrans" presStyleLbl="sibTrans2D1" presStyleIdx="1" presStyleCnt="2"/>
      <dgm:spPr/>
    </dgm:pt>
    <dgm:pt modelId="{9A8A9B5B-A8CA-4C6A-A0E0-DFE299DBB8C6}" type="pres">
      <dgm:prSet presAssocID="{079CB9A4-ABE7-4707-B9AC-F11C2130BE09}" presName="connectorText" presStyleLbl="sibTrans2D1" presStyleIdx="1" presStyleCnt="2"/>
      <dgm:spPr/>
    </dgm:pt>
    <dgm:pt modelId="{99D32739-F161-4EB3-8E63-95727B27BC52}" type="pres">
      <dgm:prSet presAssocID="{64D1D682-3EB2-410F-988F-7E843520F7E4}" presName="node" presStyleLbl="node1" presStyleIdx="2" presStyleCnt="3">
        <dgm:presLayoutVars>
          <dgm:bulletEnabled val="1"/>
        </dgm:presLayoutVars>
      </dgm:prSet>
      <dgm:spPr/>
    </dgm:pt>
  </dgm:ptLst>
  <dgm:cxnLst>
    <dgm:cxn modelId="{AA296B32-DE32-4ED8-B47A-0C3F24E03FDC}" srcId="{4C84FA59-47DE-4924-8AFB-7FE1AA031460}" destId="{F35B6146-2285-484A-81FA-322C98F94261}" srcOrd="0" destOrd="0" parTransId="{1089BC98-2D0C-426B-B899-F209DD04DDCB}" sibTransId="{452FE5FC-A6B5-43AB-94FA-E0A72C5ED41C}"/>
    <dgm:cxn modelId="{C846CD3E-E752-4EA5-9732-9B3E934B508D}" type="presOf" srcId="{4C84FA59-47DE-4924-8AFB-7FE1AA031460}" destId="{DBB59DFF-DBF2-4F06-B116-639013E860D4}" srcOrd="0" destOrd="0" presId="urn:microsoft.com/office/officeart/2005/8/layout/process1"/>
    <dgm:cxn modelId="{B3F87E6C-7659-44ED-BB45-BE2E0F05F189}" type="presOf" srcId="{452FE5FC-A6B5-43AB-94FA-E0A72C5ED41C}" destId="{74A10265-0082-4820-A815-B07AA8095BDD}" srcOrd="1" destOrd="0" presId="urn:microsoft.com/office/officeart/2005/8/layout/process1"/>
    <dgm:cxn modelId="{0E46CB87-03F2-42A4-ABC3-2AC2CBF4569A}" srcId="{4C84FA59-47DE-4924-8AFB-7FE1AA031460}" destId="{64D1D682-3EB2-410F-988F-7E843520F7E4}" srcOrd="2" destOrd="0" parTransId="{8CE06A74-E564-4DE0-9D75-BAB5C91372A0}" sibTransId="{0CCDBC5F-167F-4637-BA34-A033C92D2750}"/>
    <dgm:cxn modelId="{E7F1A78F-7FEE-43D1-85C6-7BFA4287DDB8}" type="presOf" srcId="{D363C835-9125-4735-A7D4-B67238EE66A3}" destId="{5BD89DA2-9AFF-42AE-9C0C-6E9CAC337637}" srcOrd="0" destOrd="0" presId="urn:microsoft.com/office/officeart/2005/8/layout/process1"/>
    <dgm:cxn modelId="{126C9590-2285-4173-8695-2CEFA08D9206}" type="presOf" srcId="{F35B6146-2285-484A-81FA-322C98F94261}" destId="{4DE0F2A6-D9AC-44D6-8EF5-4A167CEAFF28}" srcOrd="0" destOrd="0" presId="urn:microsoft.com/office/officeart/2005/8/layout/process1"/>
    <dgm:cxn modelId="{E7F234B4-215E-4611-A622-8F3413D292DF}" type="presOf" srcId="{079CB9A4-ABE7-4707-B9AC-F11C2130BE09}" destId="{B7D0770D-21D6-4EB3-B501-570833D45828}" srcOrd="0" destOrd="0" presId="urn:microsoft.com/office/officeart/2005/8/layout/process1"/>
    <dgm:cxn modelId="{6451BCB5-C533-434E-B284-EB117D0A3279}" type="presOf" srcId="{452FE5FC-A6B5-43AB-94FA-E0A72C5ED41C}" destId="{284A6BDC-154E-495F-A8AC-202622D9114B}" srcOrd="0" destOrd="0" presId="urn:microsoft.com/office/officeart/2005/8/layout/process1"/>
    <dgm:cxn modelId="{1AC404E2-ACBA-48F9-B8BB-F3B93FB94D4F}" type="presOf" srcId="{079CB9A4-ABE7-4707-B9AC-F11C2130BE09}" destId="{9A8A9B5B-A8CA-4C6A-A0E0-DFE299DBB8C6}" srcOrd="1" destOrd="0" presId="urn:microsoft.com/office/officeart/2005/8/layout/process1"/>
    <dgm:cxn modelId="{07CB2FEB-690E-48B6-AC10-7B66A2E7ABF4}" srcId="{4C84FA59-47DE-4924-8AFB-7FE1AA031460}" destId="{D363C835-9125-4735-A7D4-B67238EE66A3}" srcOrd="1" destOrd="0" parTransId="{2636E28E-7128-44EC-A2EF-32D6E48AC5D2}" sibTransId="{079CB9A4-ABE7-4707-B9AC-F11C2130BE09}"/>
    <dgm:cxn modelId="{90EF4EED-627A-42C4-9FF1-13CABC8C8D21}" type="presOf" srcId="{64D1D682-3EB2-410F-988F-7E843520F7E4}" destId="{99D32739-F161-4EB3-8E63-95727B27BC52}" srcOrd="0" destOrd="0" presId="urn:microsoft.com/office/officeart/2005/8/layout/process1"/>
    <dgm:cxn modelId="{0C8C374B-DC34-499F-8F60-D912CE55C28A}" type="presParOf" srcId="{DBB59DFF-DBF2-4F06-B116-639013E860D4}" destId="{4DE0F2A6-D9AC-44D6-8EF5-4A167CEAFF28}" srcOrd="0" destOrd="0" presId="urn:microsoft.com/office/officeart/2005/8/layout/process1"/>
    <dgm:cxn modelId="{B3099421-787C-47F7-BACD-33B41919B820}" type="presParOf" srcId="{DBB59DFF-DBF2-4F06-B116-639013E860D4}" destId="{284A6BDC-154E-495F-A8AC-202622D9114B}" srcOrd="1" destOrd="0" presId="urn:microsoft.com/office/officeart/2005/8/layout/process1"/>
    <dgm:cxn modelId="{CAC87D5D-4B78-41D5-9E7B-E87523FAD535}" type="presParOf" srcId="{284A6BDC-154E-495F-A8AC-202622D9114B}" destId="{74A10265-0082-4820-A815-B07AA8095BDD}" srcOrd="0" destOrd="0" presId="urn:microsoft.com/office/officeart/2005/8/layout/process1"/>
    <dgm:cxn modelId="{0904B187-2AF6-4C0F-9AA0-D96CD2FC70F0}" type="presParOf" srcId="{DBB59DFF-DBF2-4F06-B116-639013E860D4}" destId="{5BD89DA2-9AFF-42AE-9C0C-6E9CAC337637}" srcOrd="2" destOrd="0" presId="urn:microsoft.com/office/officeart/2005/8/layout/process1"/>
    <dgm:cxn modelId="{30309640-BB9B-475F-B9FA-22648EA7B960}" type="presParOf" srcId="{DBB59DFF-DBF2-4F06-B116-639013E860D4}" destId="{B7D0770D-21D6-4EB3-B501-570833D45828}" srcOrd="3" destOrd="0" presId="urn:microsoft.com/office/officeart/2005/8/layout/process1"/>
    <dgm:cxn modelId="{3BB86A98-19CC-4B4C-B931-2F2E0D0649C2}" type="presParOf" srcId="{B7D0770D-21D6-4EB3-B501-570833D45828}" destId="{9A8A9B5B-A8CA-4C6A-A0E0-DFE299DBB8C6}" srcOrd="0" destOrd="0" presId="urn:microsoft.com/office/officeart/2005/8/layout/process1"/>
    <dgm:cxn modelId="{F473FF13-1570-4423-A221-F82E3F20C967}" type="presParOf" srcId="{DBB59DFF-DBF2-4F06-B116-639013E860D4}" destId="{99D32739-F161-4EB3-8E63-95727B27BC52}"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1C2EB0-755B-4D8F-99DA-935AB5216F3B}" type="doc">
      <dgm:prSet loTypeId="urn:microsoft.com/office/officeart/2005/8/layout/venn1" loCatId="relationship" qsTypeId="urn:microsoft.com/office/officeart/2005/8/quickstyle/simple1" qsCatId="simple" csTypeId="urn:microsoft.com/office/officeart/2005/8/colors/accent1_5" csCatId="accent1" phldr="0"/>
      <dgm:spPr/>
    </dgm:pt>
    <dgm:pt modelId="{29C5456F-F3AB-479F-9A33-60938D7E42FC}">
      <dgm:prSet phldrT="[Text]" phldr="1"/>
      <dgm:spPr/>
      <dgm:t>
        <a:bodyPr/>
        <a:lstStyle/>
        <a:p>
          <a:endParaRPr lang="en-US" dirty="0"/>
        </a:p>
      </dgm:t>
    </dgm:pt>
    <dgm:pt modelId="{EE5E4FC4-C1D8-4CC8-A77F-70E4E85BD4D4}" type="parTrans" cxnId="{A3125A64-B75C-429F-A84B-9C26A6EDA642}">
      <dgm:prSet/>
      <dgm:spPr/>
      <dgm:t>
        <a:bodyPr/>
        <a:lstStyle/>
        <a:p>
          <a:endParaRPr lang="en-US"/>
        </a:p>
      </dgm:t>
    </dgm:pt>
    <dgm:pt modelId="{C2BA99CA-5ED0-4646-B18E-B71B879B48EC}" type="sibTrans" cxnId="{A3125A64-B75C-429F-A84B-9C26A6EDA642}">
      <dgm:prSet/>
      <dgm:spPr/>
      <dgm:t>
        <a:bodyPr/>
        <a:lstStyle/>
        <a:p>
          <a:endParaRPr lang="en-US"/>
        </a:p>
      </dgm:t>
    </dgm:pt>
    <dgm:pt modelId="{91448B9B-47E8-4999-91CE-A34646776CBF}">
      <dgm:prSet phldrT="[Text]" phldr="1"/>
      <dgm:spPr/>
      <dgm:t>
        <a:bodyPr/>
        <a:lstStyle/>
        <a:p>
          <a:endParaRPr lang="en-US"/>
        </a:p>
      </dgm:t>
    </dgm:pt>
    <dgm:pt modelId="{7BABCC6E-734A-40D3-BB5C-12A79E12AC41}" type="parTrans" cxnId="{795C5A79-64C4-459B-A77E-A0CFFD670A35}">
      <dgm:prSet/>
      <dgm:spPr/>
      <dgm:t>
        <a:bodyPr/>
        <a:lstStyle/>
        <a:p>
          <a:endParaRPr lang="en-US"/>
        </a:p>
      </dgm:t>
    </dgm:pt>
    <dgm:pt modelId="{FA09FA4D-94C2-481B-A8EE-730A05AA7C6D}" type="sibTrans" cxnId="{795C5A79-64C4-459B-A77E-A0CFFD670A35}">
      <dgm:prSet/>
      <dgm:spPr/>
      <dgm:t>
        <a:bodyPr/>
        <a:lstStyle/>
        <a:p>
          <a:endParaRPr lang="en-US"/>
        </a:p>
      </dgm:t>
    </dgm:pt>
    <dgm:pt modelId="{38D724C1-DC69-40E4-96B8-BB10A6CF8A03}">
      <dgm:prSet phldrT="[Text]" phldr="1"/>
      <dgm:spPr/>
      <dgm:t>
        <a:bodyPr/>
        <a:lstStyle/>
        <a:p>
          <a:endParaRPr lang="en-US"/>
        </a:p>
      </dgm:t>
    </dgm:pt>
    <dgm:pt modelId="{70A578CF-8736-48B9-A63C-BCE73F9DC034}" type="parTrans" cxnId="{C463A845-E443-485E-BA91-2B5D8A92ABF0}">
      <dgm:prSet/>
      <dgm:spPr/>
      <dgm:t>
        <a:bodyPr/>
        <a:lstStyle/>
        <a:p>
          <a:endParaRPr lang="en-US"/>
        </a:p>
      </dgm:t>
    </dgm:pt>
    <dgm:pt modelId="{2582AEBC-D92F-4F59-B0B6-D3BA31A77EE4}" type="sibTrans" cxnId="{C463A845-E443-485E-BA91-2B5D8A92ABF0}">
      <dgm:prSet/>
      <dgm:spPr/>
      <dgm:t>
        <a:bodyPr/>
        <a:lstStyle/>
        <a:p>
          <a:endParaRPr lang="en-US"/>
        </a:p>
      </dgm:t>
    </dgm:pt>
    <dgm:pt modelId="{64D0404E-D693-4290-B1C2-B4C6003B61AD}" type="pres">
      <dgm:prSet presAssocID="{EA1C2EB0-755B-4D8F-99DA-935AB5216F3B}" presName="compositeShape" presStyleCnt="0">
        <dgm:presLayoutVars>
          <dgm:chMax val="7"/>
          <dgm:dir/>
          <dgm:resizeHandles val="exact"/>
        </dgm:presLayoutVars>
      </dgm:prSet>
      <dgm:spPr/>
    </dgm:pt>
    <dgm:pt modelId="{DCD3CC67-AF98-4F7A-B98B-B42E966118D4}" type="pres">
      <dgm:prSet presAssocID="{29C5456F-F3AB-479F-9A33-60938D7E42FC}" presName="circ1" presStyleLbl="vennNode1" presStyleIdx="0" presStyleCnt="3"/>
      <dgm:spPr/>
    </dgm:pt>
    <dgm:pt modelId="{57B48BB5-E7B7-4621-9736-29C986F555A5}" type="pres">
      <dgm:prSet presAssocID="{29C5456F-F3AB-479F-9A33-60938D7E42FC}" presName="circ1Tx" presStyleLbl="revTx" presStyleIdx="0" presStyleCnt="0">
        <dgm:presLayoutVars>
          <dgm:chMax val="0"/>
          <dgm:chPref val="0"/>
          <dgm:bulletEnabled val="1"/>
        </dgm:presLayoutVars>
      </dgm:prSet>
      <dgm:spPr/>
    </dgm:pt>
    <dgm:pt modelId="{D5527E78-33D3-4A43-B79F-59B45CDFB0DB}" type="pres">
      <dgm:prSet presAssocID="{91448B9B-47E8-4999-91CE-A34646776CBF}" presName="circ2" presStyleLbl="vennNode1" presStyleIdx="1" presStyleCnt="3"/>
      <dgm:spPr/>
    </dgm:pt>
    <dgm:pt modelId="{7749BF52-392D-49CA-89FC-54B651083E42}" type="pres">
      <dgm:prSet presAssocID="{91448B9B-47E8-4999-91CE-A34646776CBF}" presName="circ2Tx" presStyleLbl="revTx" presStyleIdx="0" presStyleCnt="0">
        <dgm:presLayoutVars>
          <dgm:chMax val="0"/>
          <dgm:chPref val="0"/>
          <dgm:bulletEnabled val="1"/>
        </dgm:presLayoutVars>
      </dgm:prSet>
      <dgm:spPr/>
    </dgm:pt>
    <dgm:pt modelId="{66B0679A-0A2D-408E-8093-31AFBBB00924}" type="pres">
      <dgm:prSet presAssocID="{38D724C1-DC69-40E4-96B8-BB10A6CF8A03}" presName="circ3" presStyleLbl="vennNode1" presStyleIdx="2" presStyleCnt="3"/>
      <dgm:spPr/>
    </dgm:pt>
    <dgm:pt modelId="{F1429E30-1DF9-416C-BA05-C17935CEB1E5}" type="pres">
      <dgm:prSet presAssocID="{38D724C1-DC69-40E4-96B8-BB10A6CF8A03}" presName="circ3Tx" presStyleLbl="revTx" presStyleIdx="0" presStyleCnt="0">
        <dgm:presLayoutVars>
          <dgm:chMax val="0"/>
          <dgm:chPref val="0"/>
          <dgm:bulletEnabled val="1"/>
        </dgm:presLayoutVars>
      </dgm:prSet>
      <dgm:spPr/>
    </dgm:pt>
  </dgm:ptLst>
  <dgm:cxnLst>
    <dgm:cxn modelId="{0A81DD03-BFF1-44FF-96DD-AC2D6DCC4DA6}" type="presOf" srcId="{91448B9B-47E8-4999-91CE-A34646776CBF}" destId="{7749BF52-392D-49CA-89FC-54B651083E42}" srcOrd="1" destOrd="0" presId="urn:microsoft.com/office/officeart/2005/8/layout/venn1"/>
    <dgm:cxn modelId="{A3125A64-B75C-429F-A84B-9C26A6EDA642}" srcId="{EA1C2EB0-755B-4D8F-99DA-935AB5216F3B}" destId="{29C5456F-F3AB-479F-9A33-60938D7E42FC}" srcOrd="0" destOrd="0" parTransId="{EE5E4FC4-C1D8-4CC8-A77F-70E4E85BD4D4}" sibTransId="{C2BA99CA-5ED0-4646-B18E-B71B879B48EC}"/>
    <dgm:cxn modelId="{C463A845-E443-485E-BA91-2B5D8A92ABF0}" srcId="{EA1C2EB0-755B-4D8F-99DA-935AB5216F3B}" destId="{38D724C1-DC69-40E4-96B8-BB10A6CF8A03}" srcOrd="2" destOrd="0" parTransId="{70A578CF-8736-48B9-A63C-BCE73F9DC034}" sibTransId="{2582AEBC-D92F-4F59-B0B6-D3BA31A77EE4}"/>
    <dgm:cxn modelId="{795C5A79-64C4-459B-A77E-A0CFFD670A35}" srcId="{EA1C2EB0-755B-4D8F-99DA-935AB5216F3B}" destId="{91448B9B-47E8-4999-91CE-A34646776CBF}" srcOrd="1" destOrd="0" parTransId="{7BABCC6E-734A-40D3-BB5C-12A79E12AC41}" sibTransId="{FA09FA4D-94C2-481B-A8EE-730A05AA7C6D}"/>
    <dgm:cxn modelId="{F395C480-31CC-4202-AB60-986E9A075558}" type="presOf" srcId="{EA1C2EB0-755B-4D8F-99DA-935AB5216F3B}" destId="{64D0404E-D693-4290-B1C2-B4C6003B61AD}" srcOrd="0" destOrd="0" presId="urn:microsoft.com/office/officeart/2005/8/layout/venn1"/>
    <dgm:cxn modelId="{43228484-EBE5-40EA-BDA8-328E7CF9F411}" type="presOf" srcId="{29C5456F-F3AB-479F-9A33-60938D7E42FC}" destId="{DCD3CC67-AF98-4F7A-B98B-B42E966118D4}" srcOrd="0" destOrd="0" presId="urn:microsoft.com/office/officeart/2005/8/layout/venn1"/>
    <dgm:cxn modelId="{28E067B5-0BE5-4512-8295-2C6B050F2A19}" type="presOf" srcId="{38D724C1-DC69-40E4-96B8-BB10A6CF8A03}" destId="{F1429E30-1DF9-416C-BA05-C17935CEB1E5}" srcOrd="1" destOrd="0" presId="urn:microsoft.com/office/officeart/2005/8/layout/venn1"/>
    <dgm:cxn modelId="{3A1849C7-AD4F-44E6-BE8D-2A4505C1265B}" type="presOf" srcId="{38D724C1-DC69-40E4-96B8-BB10A6CF8A03}" destId="{66B0679A-0A2D-408E-8093-31AFBBB00924}" srcOrd="0" destOrd="0" presId="urn:microsoft.com/office/officeart/2005/8/layout/venn1"/>
    <dgm:cxn modelId="{CCF7B3F1-77F5-4281-94A6-336BA1F55C26}" type="presOf" srcId="{91448B9B-47E8-4999-91CE-A34646776CBF}" destId="{D5527E78-33D3-4A43-B79F-59B45CDFB0DB}" srcOrd="0" destOrd="0" presId="urn:microsoft.com/office/officeart/2005/8/layout/venn1"/>
    <dgm:cxn modelId="{43ACE2F9-6C34-49D2-A031-E79DCE384D81}" type="presOf" srcId="{29C5456F-F3AB-479F-9A33-60938D7E42FC}" destId="{57B48BB5-E7B7-4621-9736-29C986F555A5}" srcOrd="1" destOrd="0" presId="urn:microsoft.com/office/officeart/2005/8/layout/venn1"/>
    <dgm:cxn modelId="{DD2C5363-409C-4F21-BAD2-89577FA3A049}" type="presParOf" srcId="{64D0404E-D693-4290-B1C2-B4C6003B61AD}" destId="{DCD3CC67-AF98-4F7A-B98B-B42E966118D4}" srcOrd="0" destOrd="0" presId="urn:microsoft.com/office/officeart/2005/8/layout/venn1"/>
    <dgm:cxn modelId="{F5134E18-3394-4E58-8781-2419708F3917}" type="presParOf" srcId="{64D0404E-D693-4290-B1C2-B4C6003B61AD}" destId="{57B48BB5-E7B7-4621-9736-29C986F555A5}" srcOrd="1" destOrd="0" presId="urn:microsoft.com/office/officeart/2005/8/layout/venn1"/>
    <dgm:cxn modelId="{6654C8D2-9B54-4F6D-96FD-B89779CA443B}" type="presParOf" srcId="{64D0404E-D693-4290-B1C2-B4C6003B61AD}" destId="{D5527E78-33D3-4A43-B79F-59B45CDFB0DB}" srcOrd="2" destOrd="0" presId="urn:microsoft.com/office/officeart/2005/8/layout/venn1"/>
    <dgm:cxn modelId="{8E5D8DD2-ACF3-451A-A634-B3F4C4A009C8}" type="presParOf" srcId="{64D0404E-D693-4290-B1C2-B4C6003B61AD}" destId="{7749BF52-392D-49CA-89FC-54B651083E42}" srcOrd="3" destOrd="0" presId="urn:microsoft.com/office/officeart/2005/8/layout/venn1"/>
    <dgm:cxn modelId="{179CD5D4-ED18-42C6-A3D1-49FA08072C31}" type="presParOf" srcId="{64D0404E-D693-4290-B1C2-B4C6003B61AD}" destId="{66B0679A-0A2D-408E-8093-31AFBBB00924}" srcOrd="4" destOrd="0" presId="urn:microsoft.com/office/officeart/2005/8/layout/venn1"/>
    <dgm:cxn modelId="{BC27117C-C666-4EDC-B84D-5EE7ECE713B2}" type="presParOf" srcId="{64D0404E-D693-4290-B1C2-B4C6003B61AD}" destId="{F1429E30-1DF9-416C-BA05-C17935CEB1E5}"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4CFB30F-A091-4CE7-9C13-EB0B6C123E65}" type="doc">
      <dgm:prSet loTypeId="urn:microsoft.com/office/officeart/2005/8/layout/target1" loCatId="relationship" qsTypeId="urn:microsoft.com/office/officeart/2005/8/quickstyle/simple1" qsCatId="simple" csTypeId="urn:microsoft.com/office/officeart/2005/8/colors/colorful5" csCatId="colorful" phldr="1"/>
      <dgm:spPr/>
      <dgm:t>
        <a:bodyPr/>
        <a:lstStyle/>
        <a:p>
          <a:endParaRPr lang="en-US"/>
        </a:p>
      </dgm:t>
    </dgm:pt>
    <dgm:pt modelId="{5B152780-FCC8-4C84-BD01-0DA37E058E5D}">
      <dgm:prSet phldrT="[Text]" custT="1"/>
      <dgm:spPr/>
      <dgm:t>
        <a:bodyPr/>
        <a:lstStyle/>
        <a:p>
          <a:pPr algn="ctr"/>
          <a:r>
            <a:rPr lang="en-US" sz="1400" b="1"/>
            <a:t>Holistic</a:t>
          </a:r>
          <a:endParaRPr lang="en-US" sz="1400" b="1" dirty="0"/>
        </a:p>
      </dgm:t>
    </dgm:pt>
    <dgm:pt modelId="{0A1B6A76-3EA0-42B6-B65D-1D411C913EF8}" type="parTrans" cxnId="{AAF71728-1D68-475B-8B9E-FDB866891A27}">
      <dgm:prSet/>
      <dgm:spPr/>
      <dgm:t>
        <a:bodyPr/>
        <a:lstStyle/>
        <a:p>
          <a:pPr algn="ctr"/>
          <a:endParaRPr lang="en-US"/>
        </a:p>
      </dgm:t>
    </dgm:pt>
    <dgm:pt modelId="{A63EF61F-9098-46C6-B258-8918BB050173}" type="sibTrans" cxnId="{AAF71728-1D68-475B-8B9E-FDB866891A27}">
      <dgm:prSet/>
      <dgm:spPr/>
      <dgm:t>
        <a:bodyPr/>
        <a:lstStyle/>
        <a:p>
          <a:pPr algn="ctr"/>
          <a:endParaRPr lang="en-US"/>
        </a:p>
      </dgm:t>
    </dgm:pt>
    <dgm:pt modelId="{1B3B747E-22E3-42A7-BEDD-A53DE1F6DDFB}">
      <dgm:prSet phldrT="[Text]" custT="1"/>
      <dgm:spPr/>
      <dgm:t>
        <a:bodyPr/>
        <a:lstStyle/>
        <a:p>
          <a:pPr algn="ctr"/>
          <a:r>
            <a:rPr lang="en-US" sz="1400" b="1"/>
            <a:t>Local</a:t>
          </a:r>
          <a:endParaRPr lang="en-US" sz="1400" b="1" dirty="0"/>
        </a:p>
      </dgm:t>
    </dgm:pt>
    <dgm:pt modelId="{D3274B63-2B5F-4622-A723-01B9DB8B1C19}" type="parTrans" cxnId="{DE6BB1C5-C1B9-4D3E-A8E0-E38DB45F6CBC}">
      <dgm:prSet/>
      <dgm:spPr/>
      <dgm:t>
        <a:bodyPr/>
        <a:lstStyle/>
        <a:p>
          <a:pPr algn="ctr"/>
          <a:endParaRPr lang="en-US"/>
        </a:p>
      </dgm:t>
    </dgm:pt>
    <dgm:pt modelId="{2CD48B08-89E3-40C7-997C-27B2DB2FE840}" type="sibTrans" cxnId="{DE6BB1C5-C1B9-4D3E-A8E0-E38DB45F6CBC}">
      <dgm:prSet/>
      <dgm:spPr/>
      <dgm:t>
        <a:bodyPr/>
        <a:lstStyle/>
        <a:p>
          <a:pPr algn="ctr"/>
          <a:endParaRPr lang="en-US"/>
        </a:p>
      </dgm:t>
    </dgm:pt>
    <dgm:pt modelId="{6E055953-9CE0-4355-ADFE-35CB0A3567E9}">
      <dgm:prSet phldrT="[Text]" custT="1"/>
      <dgm:spPr/>
      <dgm:t>
        <a:bodyPr/>
        <a:lstStyle/>
        <a:p>
          <a:pPr algn="ctr"/>
          <a:r>
            <a:rPr lang="en-US" sz="1400" b="1" dirty="0"/>
            <a:t>Individual</a:t>
          </a:r>
        </a:p>
      </dgm:t>
    </dgm:pt>
    <dgm:pt modelId="{4A09F124-B1F7-47A4-9497-031C1268DB49}" type="parTrans" cxnId="{0FE93AFB-78D7-4562-A727-D64FB7C0D0D0}">
      <dgm:prSet/>
      <dgm:spPr/>
      <dgm:t>
        <a:bodyPr/>
        <a:lstStyle/>
        <a:p>
          <a:pPr algn="ctr"/>
          <a:endParaRPr lang="en-US"/>
        </a:p>
      </dgm:t>
    </dgm:pt>
    <dgm:pt modelId="{F1BCF8D0-F822-4BE1-A8FC-AE243743AC5E}" type="sibTrans" cxnId="{0FE93AFB-78D7-4562-A727-D64FB7C0D0D0}">
      <dgm:prSet/>
      <dgm:spPr/>
      <dgm:t>
        <a:bodyPr/>
        <a:lstStyle/>
        <a:p>
          <a:pPr algn="ctr"/>
          <a:endParaRPr lang="en-US"/>
        </a:p>
      </dgm:t>
    </dgm:pt>
    <dgm:pt modelId="{6085DA0C-106A-49CB-A4E1-4C80A5677578}">
      <dgm:prSet phldrT="[Text]" custT="1"/>
      <dgm:spPr/>
      <dgm:t>
        <a:bodyPr/>
        <a:lstStyle/>
        <a:p>
          <a:endParaRPr lang="en-US"/>
        </a:p>
      </dgm:t>
    </dgm:pt>
    <dgm:pt modelId="{64BA83CB-7A98-42B4-8E8B-128B33012EA1}" type="parTrans" cxnId="{7A697876-18E3-4EA4-822A-63F234D5412B}">
      <dgm:prSet/>
      <dgm:spPr/>
      <dgm:t>
        <a:bodyPr/>
        <a:lstStyle/>
        <a:p>
          <a:pPr algn="ctr"/>
          <a:endParaRPr lang="en-US"/>
        </a:p>
      </dgm:t>
    </dgm:pt>
    <dgm:pt modelId="{0930800C-857D-4970-BD97-D1E5E68E95C2}" type="sibTrans" cxnId="{7A697876-18E3-4EA4-822A-63F234D5412B}">
      <dgm:prSet/>
      <dgm:spPr/>
      <dgm:t>
        <a:bodyPr/>
        <a:lstStyle/>
        <a:p>
          <a:pPr algn="ctr"/>
          <a:endParaRPr lang="en-US"/>
        </a:p>
      </dgm:t>
    </dgm:pt>
    <dgm:pt modelId="{2990F806-2C0C-4F6F-AFE4-68854159C998}">
      <dgm:prSet custT="1"/>
      <dgm:spPr/>
      <dgm:t>
        <a:bodyPr/>
        <a:lstStyle/>
        <a:p>
          <a:pPr algn="ctr"/>
          <a:r>
            <a:rPr lang="en-US" sz="1400" b="1"/>
            <a:t>Specialized</a:t>
          </a:r>
          <a:endParaRPr lang="en-US" sz="1400" b="1" dirty="0"/>
        </a:p>
      </dgm:t>
    </dgm:pt>
    <dgm:pt modelId="{0A11EF1C-DA4F-4318-8946-691161BD9C32}" type="parTrans" cxnId="{79CD0601-5E23-4754-B93B-59EC2184A4AD}">
      <dgm:prSet/>
      <dgm:spPr/>
      <dgm:t>
        <a:bodyPr/>
        <a:lstStyle/>
        <a:p>
          <a:pPr algn="ctr"/>
          <a:endParaRPr lang="en-US"/>
        </a:p>
      </dgm:t>
    </dgm:pt>
    <dgm:pt modelId="{FF1A2E16-060B-4549-9C1D-86BCFB571F8A}" type="sibTrans" cxnId="{79CD0601-5E23-4754-B93B-59EC2184A4AD}">
      <dgm:prSet/>
      <dgm:spPr/>
      <dgm:t>
        <a:bodyPr/>
        <a:lstStyle/>
        <a:p>
          <a:pPr algn="ctr"/>
          <a:endParaRPr lang="en-US"/>
        </a:p>
      </dgm:t>
    </dgm:pt>
    <dgm:pt modelId="{0F21241F-EA78-4229-9B9D-23E5B7E77E05}">
      <dgm:prSet phldrT="[Text]" custT="1"/>
      <dgm:spPr/>
      <dgm:t>
        <a:bodyPr/>
        <a:lstStyle/>
        <a:p>
          <a:pPr algn="ctr"/>
          <a:r>
            <a:rPr lang="en-US" sz="1400" b="1"/>
            <a:t>Organizational</a:t>
          </a:r>
          <a:endParaRPr lang="en-US" sz="1400" b="1" dirty="0"/>
        </a:p>
      </dgm:t>
    </dgm:pt>
    <dgm:pt modelId="{B02B665D-B290-4235-9049-2A76CF44FA30}" type="parTrans" cxnId="{F9C26D36-5174-4029-B40F-D29897EE7EB3}">
      <dgm:prSet/>
      <dgm:spPr/>
      <dgm:t>
        <a:bodyPr/>
        <a:lstStyle/>
        <a:p>
          <a:pPr algn="ctr"/>
          <a:endParaRPr lang="en-US"/>
        </a:p>
      </dgm:t>
    </dgm:pt>
    <dgm:pt modelId="{DDC66983-02F3-4AF9-8423-C8918BD8B574}" type="sibTrans" cxnId="{F9C26D36-5174-4029-B40F-D29897EE7EB3}">
      <dgm:prSet/>
      <dgm:spPr/>
      <dgm:t>
        <a:bodyPr/>
        <a:lstStyle/>
        <a:p>
          <a:pPr algn="ctr"/>
          <a:endParaRPr lang="en-US"/>
        </a:p>
      </dgm:t>
    </dgm:pt>
    <dgm:pt modelId="{13DCC967-C91D-44B5-B2E8-5CDAA0D56606}" type="pres">
      <dgm:prSet presAssocID="{14CFB30F-A091-4CE7-9C13-EB0B6C123E65}" presName="composite" presStyleCnt="0">
        <dgm:presLayoutVars>
          <dgm:chMax val="5"/>
          <dgm:dir/>
          <dgm:resizeHandles val="exact"/>
        </dgm:presLayoutVars>
      </dgm:prSet>
      <dgm:spPr/>
    </dgm:pt>
    <dgm:pt modelId="{A1B6F77B-FA9D-46AA-88ED-86FDA7465C3B}" type="pres">
      <dgm:prSet presAssocID="{5B152780-FCC8-4C84-BD01-0DA37E058E5D}" presName="circle1" presStyleLbl="lnNode1" presStyleIdx="0" presStyleCnt="5"/>
      <dgm:spPr/>
    </dgm:pt>
    <dgm:pt modelId="{EAFEA756-C002-4BFB-A779-99D0A1F4DBE3}" type="pres">
      <dgm:prSet presAssocID="{5B152780-FCC8-4C84-BD01-0DA37E058E5D}" presName="text1" presStyleLbl="revTx" presStyleIdx="0" presStyleCnt="5">
        <dgm:presLayoutVars>
          <dgm:bulletEnabled val="1"/>
        </dgm:presLayoutVars>
      </dgm:prSet>
      <dgm:spPr/>
    </dgm:pt>
    <dgm:pt modelId="{BCD92997-5294-4872-B967-2A326E7B5CAF}" type="pres">
      <dgm:prSet presAssocID="{5B152780-FCC8-4C84-BD01-0DA37E058E5D}" presName="line1" presStyleLbl="callout" presStyleIdx="0" presStyleCnt="10"/>
      <dgm:spPr/>
    </dgm:pt>
    <dgm:pt modelId="{D5706D8A-A61A-43B9-8A90-92878A8CA4FE}" type="pres">
      <dgm:prSet presAssocID="{5B152780-FCC8-4C84-BD01-0DA37E058E5D}" presName="d1" presStyleLbl="callout" presStyleIdx="1" presStyleCnt="10"/>
      <dgm:spPr/>
    </dgm:pt>
    <dgm:pt modelId="{294D4A28-F063-4B35-A464-4ECF55FFD7B9}" type="pres">
      <dgm:prSet presAssocID="{0F21241F-EA78-4229-9B9D-23E5B7E77E05}" presName="circle2" presStyleLbl="lnNode1" presStyleIdx="1" presStyleCnt="5"/>
      <dgm:spPr/>
    </dgm:pt>
    <dgm:pt modelId="{678E5DFB-A52B-4ADB-8B4B-7F57D3850D51}" type="pres">
      <dgm:prSet presAssocID="{0F21241F-EA78-4229-9B9D-23E5B7E77E05}" presName="text2" presStyleLbl="revTx" presStyleIdx="1" presStyleCnt="5" custScaleX="151312">
        <dgm:presLayoutVars>
          <dgm:bulletEnabled val="1"/>
        </dgm:presLayoutVars>
      </dgm:prSet>
      <dgm:spPr/>
    </dgm:pt>
    <dgm:pt modelId="{41D5E72F-4CAA-4BA9-A746-B91804BD3CC0}" type="pres">
      <dgm:prSet presAssocID="{0F21241F-EA78-4229-9B9D-23E5B7E77E05}" presName="line2" presStyleLbl="callout" presStyleIdx="2" presStyleCnt="10"/>
      <dgm:spPr/>
    </dgm:pt>
    <dgm:pt modelId="{3639D417-9CAD-444D-BE45-D7C1FC8AF833}" type="pres">
      <dgm:prSet presAssocID="{0F21241F-EA78-4229-9B9D-23E5B7E77E05}" presName="d2" presStyleLbl="callout" presStyleIdx="3" presStyleCnt="10"/>
      <dgm:spPr/>
    </dgm:pt>
    <dgm:pt modelId="{F0560E7C-17FE-4EAC-BAE1-0866F87979C9}" type="pres">
      <dgm:prSet presAssocID="{2990F806-2C0C-4F6F-AFE4-68854159C998}" presName="circle3" presStyleLbl="lnNode1" presStyleIdx="2" presStyleCnt="5"/>
      <dgm:spPr/>
    </dgm:pt>
    <dgm:pt modelId="{19988EE9-D0AE-4F9C-991B-D4D1CE98888B}" type="pres">
      <dgm:prSet presAssocID="{2990F806-2C0C-4F6F-AFE4-68854159C998}" presName="text3" presStyleLbl="revTx" presStyleIdx="2" presStyleCnt="5" custScaleX="122205">
        <dgm:presLayoutVars>
          <dgm:bulletEnabled val="1"/>
        </dgm:presLayoutVars>
      </dgm:prSet>
      <dgm:spPr/>
    </dgm:pt>
    <dgm:pt modelId="{4B67DE13-EFE2-4B32-96F2-8133E0386424}" type="pres">
      <dgm:prSet presAssocID="{2990F806-2C0C-4F6F-AFE4-68854159C998}" presName="line3" presStyleLbl="callout" presStyleIdx="4" presStyleCnt="10"/>
      <dgm:spPr/>
    </dgm:pt>
    <dgm:pt modelId="{F53649CA-EABE-459E-826B-64B463A792E9}" type="pres">
      <dgm:prSet presAssocID="{2990F806-2C0C-4F6F-AFE4-68854159C998}" presName="d3" presStyleLbl="callout" presStyleIdx="5" presStyleCnt="10"/>
      <dgm:spPr/>
    </dgm:pt>
    <dgm:pt modelId="{808DBA21-EFA7-4842-8DB8-8370B07677FC}" type="pres">
      <dgm:prSet presAssocID="{1B3B747E-22E3-42A7-BEDD-A53DE1F6DDFB}" presName="circle4" presStyleLbl="lnNode1" presStyleIdx="3" presStyleCnt="5"/>
      <dgm:spPr/>
    </dgm:pt>
    <dgm:pt modelId="{6F41FA77-5F52-4895-9B97-CC43B0C9FD5A}" type="pres">
      <dgm:prSet presAssocID="{1B3B747E-22E3-42A7-BEDD-A53DE1F6DDFB}" presName="text4" presStyleLbl="revTx" presStyleIdx="3" presStyleCnt="5">
        <dgm:presLayoutVars>
          <dgm:bulletEnabled val="1"/>
        </dgm:presLayoutVars>
      </dgm:prSet>
      <dgm:spPr/>
    </dgm:pt>
    <dgm:pt modelId="{97697CC5-362D-4DFA-95A1-FEA03F4A0919}" type="pres">
      <dgm:prSet presAssocID="{1B3B747E-22E3-42A7-BEDD-A53DE1F6DDFB}" presName="line4" presStyleLbl="callout" presStyleIdx="6" presStyleCnt="10"/>
      <dgm:spPr/>
    </dgm:pt>
    <dgm:pt modelId="{428D7DA6-0A6B-4249-BA0C-2F44126FF826}" type="pres">
      <dgm:prSet presAssocID="{1B3B747E-22E3-42A7-BEDD-A53DE1F6DDFB}" presName="d4" presStyleLbl="callout" presStyleIdx="7" presStyleCnt="10"/>
      <dgm:spPr/>
    </dgm:pt>
    <dgm:pt modelId="{880F6EC8-F4BA-4F57-9347-B6ED0600A986}" type="pres">
      <dgm:prSet presAssocID="{6E055953-9CE0-4355-ADFE-35CB0A3567E9}" presName="circle5" presStyleLbl="lnNode1" presStyleIdx="4" presStyleCnt="5"/>
      <dgm:spPr/>
    </dgm:pt>
    <dgm:pt modelId="{FECF9B9C-4434-4104-9314-B56DEE0BFC49}" type="pres">
      <dgm:prSet presAssocID="{6E055953-9CE0-4355-ADFE-35CB0A3567E9}" presName="text5" presStyleLbl="revTx" presStyleIdx="4" presStyleCnt="5">
        <dgm:presLayoutVars>
          <dgm:bulletEnabled val="1"/>
        </dgm:presLayoutVars>
      </dgm:prSet>
      <dgm:spPr/>
    </dgm:pt>
    <dgm:pt modelId="{B248B0CD-19BA-43D7-8502-E4B1289FA071}" type="pres">
      <dgm:prSet presAssocID="{6E055953-9CE0-4355-ADFE-35CB0A3567E9}" presName="line5" presStyleLbl="callout" presStyleIdx="8" presStyleCnt="10"/>
      <dgm:spPr/>
    </dgm:pt>
    <dgm:pt modelId="{7E6B664C-B623-4BCC-9709-8BB125EB639C}" type="pres">
      <dgm:prSet presAssocID="{6E055953-9CE0-4355-ADFE-35CB0A3567E9}" presName="d5" presStyleLbl="callout" presStyleIdx="9" presStyleCnt="10"/>
      <dgm:spPr/>
    </dgm:pt>
  </dgm:ptLst>
  <dgm:cxnLst>
    <dgm:cxn modelId="{79CD0601-5E23-4754-B93B-59EC2184A4AD}" srcId="{14CFB30F-A091-4CE7-9C13-EB0B6C123E65}" destId="{2990F806-2C0C-4F6F-AFE4-68854159C998}" srcOrd="2" destOrd="0" parTransId="{0A11EF1C-DA4F-4318-8946-691161BD9C32}" sibTransId="{FF1A2E16-060B-4549-9C1D-86BCFB571F8A}"/>
    <dgm:cxn modelId="{AAF71728-1D68-475B-8B9E-FDB866891A27}" srcId="{14CFB30F-A091-4CE7-9C13-EB0B6C123E65}" destId="{5B152780-FCC8-4C84-BD01-0DA37E058E5D}" srcOrd="0" destOrd="0" parTransId="{0A1B6A76-3EA0-42B6-B65D-1D411C913EF8}" sibTransId="{A63EF61F-9098-46C6-B258-8918BB050173}"/>
    <dgm:cxn modelId="{F9C26D36-5174-4029-B40F-D29897EE7EB3}" srcId="{14CFB30F-A091-4CE7-9C13-EB0B6C123E65}" destId="{0F21241F-EA78-4229-9B9D-23E5B7E77E05}" srcOrd="1" destOrd="0" parTransId="{B02B665D-B290-4235-9049-2A76CF44FA30}" sibTransId="{DDC66983-02F3-4AF9-8423-C8918BD8B574}"/>
    <dgm:cxn modelId="{6B30216C-2CB3-4556-8959-0FC95B109C7F}" type="presOf" srcId="{0F21241F-EA78-4229-9B9D-23E5B7E77E05}" destId="{678E5DFB-A52B-4ADB-8B4B-7F57D3850D51}" srcOrd="0" destOrd="0" presId="urn:microsoft.com/office/officeart/2005/8/layout/target1"/>
    <dgm:cxn modelId="{7A697876-18E3-4EA4-822A-63F234D5412B}" srcId="{14CFB30F-A091-4CE7-9C13-EB0B6C123E65}" destId="{6085DA0C-106A-49CB-A4E1-4C80A5677578}" srcOrd="5" destOrd="0" parTransId="{64BA83CB-7A98-42B4-8E8B-128B33012EA1}" sibTransId="{0930800C-857D-4970-BD97-D1E5E68E95C2}"/>
    <dgm:cxn modelId="{8532A88F-9675-458F-8517-9CD8F386A050}" type="presOf" srcId="{5B152780-FCC8-4C84-BD01-0DA37E058E5D}" destId="{EAFEA756-C002-4BFB-A779-99D0A1F4DBE3}" srcOrd="0" destOrd="0" presId="urn:microsoft.com/office/officeart/2005/8/layout/target1"/>
    <dgm:cxn modelId="{2BA77491-138E-4AFF-AE4E-B004FC1E1D1F}" type="presOf" srcId="{2990F806-2C0C-4F6F-AFE4-68854159C998}" destId="{19988EE9-D0AE-4F9C-991B-D4D1CE98888B}" srcOrd="0" destOrd="0" presId="urn:microsoft.com/office/officeart/2005/8/layout/target1"/>
    <dgm:cxn modelId="{27E36B96-EA77-4683-A5F2-F110A052525D}" type="presOf" srcId="{6E055953-9CE0-4355-ADFE-35CB0A3567E9}" destId="{FECF9B9C-4434-4104-9314-B56DEE0BFC49}" srcOrd="0" destOrd="0" presId="urn:microsoft.com/office/officeart/2005/8/layout/target1"/>
    <dgm:cxn modelId="{E2255DB5-3FA0-4FA8-A030-22AE5003F0A7}" type="presOf" srcId="{14CFB30F-A091-4CE7-9C13-EB0B6C123E65}" destId="{13DCC967-C91D-44B5-B2E8-5CDAA0D56606}" srcOrd="0" destOrd="0" presId="urn:microsoft.com/office/officeart/2005/8/layout/target1"/>
    <dgm:cxn modelId="{E96009BD-36C1-4E48-8984-03E9326D534B}" type="presOf" srcId="{1B3B747E-22E3-42A7-BEDD-A53DE1F6DDFB}" destId="{6F41FA77-5F52-4895-9B97-CC43B0C9FD5A}" srcOrd="0" destOrd="0" presId="urn:microsoft.com/office/officeart/2005/8/layout/target1"/>
    <dgm:cxn modelId="{DE6BB1C5-C1B9-4D3E-A8E0-E38DB45F6CBC}" srcId="{14CFB30F-A091-4CE7-9C13-EB0B6C123E65}" destId="{1B3B747E-22E3-42A7-BEDD-A53DE1F6DDFB}" srcOrd="3" destOrd="0" parTransId="{D3274B63-2B5F-4622-A723-01B9DB8B1C19}" sibTransId="{2CD48B08-89E3-40C7-997C-27B2DB2FE840}"/>
    <dgm:cxn modelId="{0FE93AFB-78D7-4562-A727-D64FB7C0D0D0}" srcId="{14CFB30F-A091-4CE7-9C13-EB0B6C123E65}" destId="{6E055953-9CE0-4355-ADFE-35CB0A3567E9}" srcOrd="4" destOrd="0" parTransId="{4A09F124-B1F7-47A4-9497-031C1268DB49}" sibTransId="{F1BCF8D0-F822-4BE1-A8FC-AE243743AC5E}"/>
    <dgm:cxn modelId="{9570EC06-778E-4E63-AC27-E55861A6D49E}" type="presParOf" srcId="{13DCC967-C91D-44B5-B2E8-5CDAA0D56606}" destId="{A1B6F77B-FA9D-46AA-88ED-86FDA7465C3B}" srcOrd="0" destOrd="0" presId="urn:microsoft.com/office/officeart/2005/8/layout/target1"/>
    <dgm:cxn modelId="{EB7167D9-01C3-4B88-9644-D141D11441A3}" type="presParOf" srcId="{13DCC967-C91D-44B5-B2E8-5CDAA0D56606}" destId="{EAFEA756-C002-4BFB-A779-99D0A1F4DBE3}" srcOrd="1" destOrd="0" presId="urn:microsoft.com/office/officeart/2005/8/layout/target1"/>
    <dgm:cxn modelId="{94D67E1D-0C3E-491A-AD74-2996E58EC9A2}" type="presParOf" srcId="{13DCC967-C91D-44B5-B2E8-5CDAA0D56606}" destId="{BCD92997-5294-4872-B967-2A326E7B5CAF}" srcOrd="2" destOrd="0" presId="urn:microsoft.com/office/officeart/2005/8/layout/target1"/>
    <dgm:cxn modelId="{F89F4315-B6D3-460A-8174-B7F2C204D078}" type="presParOf" srcId="{13DCC967-C91D-44B5-B2E8-5CDAA0D56606}" destId="{D5706D8A-A61A-43B9-8A90-92878A8CA4FE}" srcOrd="3" destOrd="0" presId="urn:microsoft.com/office/officeart/2005/8/layout/target1"/>
    <dgm:cxn modelId="{4DC25A0A-41BA-4D81-88F0-57DB2498F788}" type="presParOf" srcId="{13DCC967-C91D-44B5-B2E8-5CDAA0D56606}" destId="{294D4A28-F063-4B35-A464-4ECF55FFD7B9}" srcOrd="4" destOrd="0" presId="urn:microsoft.com/office/officeart/2005/8/layout/target1"/>
    <dgm:cxn modelId="{B076B48D-C1CF-429D-BDC5-A5DFE7C1287E}" type="presParOf" srcId="{13DCC967-C91D-44B5-B2E8-5CDAA0D56606}" destId="{678E5DFB-A52B-4ADB-8B4B-7F57D3850D51}" srcOrd="5" destOrd="0" presId="urn:microsoft.com/office/officeart/2005/8/layout/target1"/>
    <dgm:cxn modelId="{E3B71A04-CC8F-4EB7-9B11-ADF89EBDEA7E}" type="presParOf" srcId="{13DCC967-C91D-44B5-B2E8-5CDAA0D56606}" destId="{41D5E72F-4CAA-4BA9-A746-B91804BD3CC0}" srcOrd="6" destOrd="0" presId="urn:microsoft.com/office/officeart/2005/8/layout/target1"/>
    <dgm:cxn modelId="{C2545C59-B8EC-4E75-AADE-1DF6B74D03C0}" type="presParOf" srcId="{13DCC967-C91D-44B5-B2E8-5CDAA0D56606}" destId="{3639D417-9CAD-444D-BE45-D7C1FC8AF833}" srcOrd="7" destOrd="0" presId="urn:microsoft.com/office/officeart/2005/8/layout/target1"/>
    <dgm:cxn modelId="{FD818632-D6BC-4E94-A170-1CFB620CD80C}" type="presParOf" srcId="{13DCC967-C91D-44B5-B2E8-5CDAA0D56606}" destId="{F0560E7C-17FE-4EAC-BAE1-0866F87979C9}" srcOrd="8" destOrd="0" presId="urn:microsoft.com/office/officeart/2005/8/layout/target1"/>
    <dgm:cxn modelId="{213A0E46-D35A-40AD-8195-2D59FF16132D}" type="presParOf" srcId="{13DCC967-C91D-44B5-B2E8-5CDAA0D56606}" destId="{19988EE9-D0AE-4F9C-991B-D4D1CE98888B}" srcOrd="9" destOrd="0" presId="urn:microsoft.com/office/officeart/2005/8/layout/target1"/>
    <dgm:cxn modelId="{0517AC59-5A1C-46E4-945D-5430859AE425}" type="presParOf" srcId="{13DCC967-C91D-44B5-B2E8-5CDAA0D56606}" destId="{4B67DE13-EFE2-4B32-96F2-8133E0386424}" srcOrd="10" destOrd="0" presId="urn:microsoft.com/office/officeart/2005/8/layout/target1"/>
    <dgm:cxn modelId="{353FF438-5806-4110-A5B7-07897E126F52}" type="presParOf" srcId="{13DCC967-C91D-44B5-B2E8-5CDAA0D56606}" destId="{F53649CA-EABE-459E-826B-64B463A792E9}" srcOrd="11" destOrd="0" presId="urn:microsoft.com/office/officeart/2005/8/layout/target1"/>
    <dgm:cxn modelId="{577CA717-CB80-4C8C-807C-CD35EC1B7803}" type="presParOf" srcId="{13DCC967-C91D-44B5-B2E8-5CDAA0D56606}" destId="{808DBA21-EFA7-4842-8DB8-8370B07677FC}" srcOrd="12" destOrd="0" presId="urn:microsoft.com/office/officeart/2005/8/layout/target1"/>
    <dgm:cxn modelId="{FA15663B-C1CF-449C-AC8C-2C0958C02EB7}" type="presParOf" srcId="{13DCC967-C91D-44B5-B2E8-5CDAA0D56606}" destId="{6F41FA77-5F52-4895-9B97-CC43B0C9FD5A}" srcOrd="13" destOrd="0" presId="urn:microsoft.com/office/officeart/2005/8/layout/target1"/>
    <dgm:cxn modelId="{33FC7C44-5FBD-4019-8588-C0FD71D700AB}" type="presParOf" srcId="{13DCC967-C91D-44B5-B2E8-5CDAA0D56606}" destId="{97697CC5-362D-4DFA-95A1-FEA03F4A0919}" srcOrd="14" destOrd="0" presId="urn:microsoft.com/office/officeart/2005/8/layout/target1"/>
    <dgm:cxn modelId="{A44B5C84-95BA-43F8-A22E-138DC368D253}" type="presParOf" srcId="{13DCC967-C91D-44B5-B2E8-5CDAA0D56606}" destId="{428D7DA6-0A6B-4249-BA0C-2F44126FF826}" srcOrd="15" destOrd="0" presId="urn:microsoft.com/office/officeart/2005/8/layout/target1"/>
    <dgm:cxn modelId="{B89ABF62-2216-4910-9C28-61A27BCEA50D}" type="presParOf" srcId="{13DCC967-C91D-44B5-B2E8-5CDAA0D56606}" destId="{880F6EC8-F4BA-4F57-9347-B6ED0600A986}" srcOrd="16" destOrd="0" presId="urn:microsoft.com/office/officeart/2005/8/layout/target1"/>
    <dgm:cxn modelId="{B6B6B9C0-CD4C-43B1-ADEC-B108BF6BD314}" type="presParOf" srcId="{13DCC967-C91D-44B5-B2E8-5CDAA0D56606}" destId="{FECF9B9C-4434-4104-9314-B56DEE0BFC49}" srcOrd="17" destOrd="0" presId="urn:microsoft.com/office/officeart/2005/8/layout/target1"/>
    <dgm:cxn modelId="{E7D8969D-721B-4783-AF94-111A92C3EE91}" type="presParOf" srcId="{13DCC967-C91D-44B5-B2E8-5CDAA0D56606}" destId="{B248B0CD-19BA-43D7-8502-E4B1289FA071}" srcOrd="18" destOrd="0" presId="urn:microsoft.com/office/officeart/2005/8/layout/target1"/>
    <dgm:cxn modelId="{E7453B49-D585-4696-A71A-C03A539F7D5A}" type="presParOf" srcId="{13DCC967-C91D-44B5-B2E8-5CDAA0D56606}" destId="{7E6B664C-B623-4BCC-9709-8BB125EB639C}" srcOrd="19" destOrd="0" presId="urn:microsoft.com/office/officeart/2005/8/layout/targe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C9ED33-E9A1-4776-9FC1-44D2C673AED4}" type="doc">
      <dgm:prSet loTypeId="urn:microsoft.com/office/officeart/2005/8/layout/venn1" loCatId="relationship" qsTypeId="urn:microsoft.com/office/officeart/2005/8/quickstyle/simple1" qsCatId="simple" csTypeId="urn:microsoft.com/office/officeart/2005/8/colors/accent3_1" csCatId="accent3" phldr="1"/>
      <dgm:spPr/>
    </dgm:pt>
    <dgm:pt modelId="{C4EED0B6-51FF-4F18-9CA1-BD9892E31E17}">
      <dgm:prSet phldrT="[Text]"/>
      <dgm:spPr/>
      <dgm:t>
        <a:bodyPr/>
        <a:lstStyle/>
        <a:p>
          <a:r>
            <a:rPr lang="en-US" b="1" dirty="0"/>
            <a:t>CE Research and Creative Activity</a:t>
          </a:r>
        </a:p>
      </dgm:t>
    </dgm:pt>
    <dgm:pt modelId="{B1AEA8CF-28DC-4152-B271-472C0E238DAC}" type="parTrans" cxnId="{1EE39455-2FAA-4B21-83A8-D16A3D7A94DB}">
      <dgm:prSet/>
      <dgm:spPr/>
      <dgm:t>
        <a:bodyPr/>
        <a:lstStyle/>
        <a:p>
          <a:endParaRPr lang="en-US"/>
        </a:p>
      </dgm:t>
    </dgm:pt>
    <dgm:pt modelId="{A00B5186-8226-420C-927D-32325B87935B}" type="sibTrans" cxnId="{1EE39455-2FAA-4B21-83A8-D16A3D7A94DB}">
      <dgm:prSet/>
      <dgm:spPr/>
      <dgm:t>
        <a:bodyPr/>
        <a:lstStyle/>
        <a:p>
          <a:endParaRPr lang="en-US"/>
        </a:p>
      </dgm:t>
    </dgm:pt>
    <dgm:pt modelId="{54D4460B-7F73-4D76-BDE4-D30A1997C1F3}">
      <dgm:prSet phldrT="[Text]"/>
      <dgm:spPr/>
      <dgm:t>
        <a:bodyPr/>
        <a:lstStyle/>
        <a:p>
          <a:r>
            <a:rPr lang="en-US" b="1" dirty="0"/>
            <a:t>CE Service and Practice</a:t>
          </a:r>
        </a:p>
      </dgm:t>
    </dgm:pt>
    <dgm:pt modelId="{76D6BD51-C7B7-43CC-9003-83BD6CB93ABC}" type="parTrans" cxnId="{CAD9A380-5D6B-4C74-B839-7468FDA51206}">
      <dgm:prSet/>
      <dgm:spPr/>
      <dgm:t>
        <a:bodyPr/>
        <a:lstStyle/>
        <a:p>
          <a:endParaRPr lang="en-US"/>
        </a:p>
      </dgm:t>
    </dgm:pt>
    <dgm:pt modelId="{DAA66AB8-028D-48D8-B731-82CE049731A4}" type="sibTrans" cxnId="{CAD9A380-5D6B-4C74-B839-7468FDA51206}">
      <dgm:prSet/>
      <dgm:spPr/>
      <dgm:t>
        <a:bodyPr/>
        <a:lstStyle/>
        <a:p>
          <a:endParaRPr lang="en-US"/>
        </a:p>
      </dgm:t>
    </dgm:pt>
    <dgm:pt modelId="{1187B69B-A616-4DB6-B109-9F9DFC51BE21}">
      <dgm:prSet phldrT="[Text]"/>
      <dgm:spPr/>
      <dgm:t>
        <a:bodyPr/>
        <a:lstStyle/>
        <a:p>
          <a:r>
            <a:rPr lang="en-US" b="1" dirty="0"/>
            <a:t>CE Teaching and Learning</a:t>
          </a:r>
        </a:p>
      </dgm:t>
    </dgm:pt>
    <dgm:pt modelId="{E217C25A-25BE-47C8-959D-7C9A6F45BD06}" type="parTrans" cxnId="{D969B2E3-9217-450C-B414-6451CCD9F740}">
      <dgm:prSet/>
      <dgm:spPr/>
      <dgm:t>
        <a:bodyPr/>
        <a:lstStyle/>
        <a:p>
          <a:endParaRPr lang="en-US"/>
        </a:p>
      </dgm:t>
    </dgm:pt>
    <dgm:pt modelId="{B31C4A66-355A-48D8-A519-38434D274539}" type="sibTrans" cxnId="{D969B2E3-9217-450C-B414-6451CCD9F740}">
      <dgm:prSet/>
      <dgm:spPr/>
      <dgm:t>
        <a:bodyPr/>
        <a:lstStyle/>
        <a:p>
          <a:endParaRPr lang="en-US"/>
        </a:p>
      </dgm:t>
    </dgm:pt>
    <dgm:pt modelId="{3CD1A6C9-6F5A-4908-9CEF-402D485232DF}" type="pres">
      <dgm:prSet presAssocID="{63C9ED33-E9A1-4776-9FC1-44D2C673AED4}" presName="compositeShape" presStyleCnt="0">
        <dgm:presLayoutVars>
          <dgm:chMax val="7"/>
          <dgm:dir/>
          <dgm:resizeHandles val="exact"/>
        </dgm:presLayoutVars>
      </dgm:prSet>
      <dgm:spPr/>
    </dgm:pt>
    <dgm:pt modelId="{CEA8C95F-713B-42CC-990D-46FA2C6313FD}" type="pres">
      <dgm:prSet presAssocID="{C4EED0B6-51FF-4F18-9CA1-BD9892E31E17}" presName="circ1" presStyleLbl="vennNode1" presStyleIdx="0" presStyleCnt="3"/>
      <dgm:spPr/>
    </dgm:pt>
    <dgm:pt modelId="{E57F24CF-B697-4A62-9456-AE9AD0376F23}" type="pres">
      <dgm:prSet presAssocID="{C4EED0B6-51FF-4F18-9CA1-BD9892E31E17}" presName="circ1Tx" presStyleLbl="revTx" presStyleIdx="0" presStyleCnt="0">
        <dgm:presLayoutVars>
          <dgm:chMax val="0"/>
          <dgm:chPref val="0"/>
          <dgm:bulletEnabled val="1"/>
        </dgm:presLayoutVars>
      </dgm:prSet>
      <dgm:spPr/>
    </dgm:pt>
    <dgm:pt modelId="{94E2823A-FCA2-4E8C-853C-B77C42E996C7}" type="pres">
      <dgm:prSet presAssocID="{54D4460B-7F73-4D76-BDE4-D30A1997C1F3}" presName="circ2" presStyleLbl="vennNode1" presStyleIdx="1" presStyleCnt="3"/>
      <dgm:spPr/>
    </dgm:pt>
    <dgm:pt modelId="{DFAE3720-92C2-457E-849F-CA8B6E11BA23}" type="pres">
      <dgm:prSet presAssocID="{54D4460B-7F73-4D76-BDE4-D30A1997C1F3}" presName="circ2Tx" presStyleLbl="revTx" presStyleIdx="0" presStyleCnt="0">
        <dgm:presLayoutVars>
          <dgm:chMax val="0"/>
          <dgm:chPref val="0"/>
          <dgm:bulletEnabled val="1"/>
        </dgm:presLayoutVars>
      </dgm:prSet>
      <dgm:spPr/>
    </dgm:pt>
    <dgm:pt modelId="{A01138C7-D458-4FF2-8AF4-64C6E2D2B73B}" type="pres">
      <dgm:prSet presAssocID="{1187B69B-A616-4DB6-B109-9F9DFC51BE21}" presName="circ3" presStyleLbl="vennNode1" presStyleIdx="2" presStyleCnt="3"/>
      <dgm:spPr/>
    </dgm:pt>
    <dgm:pt modelId="{BB666188-1D74-4EC4-890B-B41B7C2FF4E7}" type="pres">
      <dgm:prSet presAssocID="{1187B69B-A616-4DB6-B109-9F9DFC51BE21}" presName="circ3Tx" presStyleLbl="revTx" presStyleIdx="0" presStyleCnt="0">
        <dgm:presLayoutVars>
          <dgm:chMax val="0"/>
          <dgm:chPref val="0"/>
          <dgm:bulletEnabled val="1"/>
        </dgm:presLayoutVars>
      </dgm:prSet>
      <dgm:spPr/>
    </dgm:pt>
  </dgm:ptLst>
  <dgm:cxnLst>
    <dgm:cxn modelId="{31170218-B846-4D61-BDD7-F6DF0BF0353C}" type="presOf" srcId="{54D4460B-7F73-4D76-BDE4-D30A1997C1F3}" destId="{94E2823A-FCA2-4E8C-853C-B77C42E996C7}" srcOrd="0" destOrd="0" presId="urn:microsoft.com/office/officeart/2005/8/layout/venn1"/>
    <dgm:cxn modelId="{F6C8CC20-F823-4BD3-A166-091B10F9E274}" type="presOf" srcId="{1187B69B-A616-4DB6-B109-9F9DFC51BE21}" destId="{BB666188-1D74-4EC4-890B-B41B7C2FF4E7}" srcOrd="1" destOrd="0" presId="urn:microsoft.com/office/officeart/2005/8/layout/venn1"/>
    <dgm:cxn modelId="{91CED12A-3A62-4B1C-8BE2-D6781F672F8D}" type="presOf" srcId="{C4EED0B6-51FF-4F18-9CA1-BD9892E31E17}" destId="{CEA8C95F-713B-42CC-990D-46FA2C6313FD}" srcOrd="0" destOrd="0" presId="urn:microsoft.com/office/officeart/2005/8/layout/venn1"/>
    <dgm:cxn modelId="{1EE39455-2FAA-4B21-83A8-D16A3D7A94DB}" srcId="{63C9ED33-E9A1-4776-9FC1-44D2C673AED4}" destId="{C4EED0B6-51FF-4F18-9CA1-BD9892E31E17}" srcOrd="0" destOrd="0" parTransId="{B1AEA8CF-28DC-4152-B271-472C0E238DAC}" sibTransId="{A00B5186-8226-420C-927D-32325B87935B}"/>
    <dgm:cxn modelId="{CAD9A380-5D6B-4C74-B839-7468FDA51206}" srcId="{63C9ED33-E9A1-4776-9FC1-44D2C673AED4}" destId="{54D4460B-7F73-4D76-BDE4-D30A1997C1F3}" srcOrd="1" destOrd="0" parTransId="{76D6BD51-C7B7-43CC-9003-83BD6CB93ABC}" sibTransId="{DAA66AB8-028D-48D8-B731-82CE049731A4}"/>
    <dgm:cxn modelId="{AC75AA94-CF68-413F-A08F-96F8CD77C5E7}" type="presOf" srcId="{54D4460B-7F73-4D76-BDE4-D30A1997C1F3}" destId="{DFAE3720-92C2-457E-849F-CA8B6E11BA23}" srcOrd="1" destOrd="0" presId="urn:microsoft.com/office/officeart/2005/8/layout/venn1"/>
    <dgm:cxn modelId="{30DE7ABE-3DBF-4FAB-BBA7-D5AB79AE7CAB}" type="presOf" srcId="{63C9ED33-E9A1-4776-9FC1-44D2C673AED4}" destId="{3CD1A6C9-6F5A-4908-9CEF-402D485232DF}" srcOrd="0" destOrd="0" presId="urn:microsoft.com/office/officeart/2005/8/layout/venn1"/>
    <dgm:cxn modelId="{D969B2E3-9217-450C-B414-6451CCD9F740}" srcId="{63C9ED33-E9A1-4776-9FC1-44D2C673AED4}" destId="{1187B69B-A616-4DB6-B109-9F9DFC51BE21}" srcOrd="2" destOrd="0" parTransId="{E217C25A-25BE-47C8-959D-7C9A6F45BD06}" sibTransId="{B31C4A66-355A-48D8-A519-38434D274539}"/>
    <dgm:cxn modelId="{450D3DED-13AB-4D26-921E-7A83EA348C9F}" type="presOf" srcId="{1187B69B-A616-4DB6-B109-9F9DFC51BE21}" destId="{A01138C7-D458-4FF2-8AF4-64C6E2D2B73B}" srcOrd="0" destOrd="0" presId="urn:microsoft.com/office/officeart/2005/8/layout/venn1"/>
    <dgm:cxn modelId="{43B167EF-CEB0-4896-89DC-04766F8373C0}" type="presOf" srcId="{C4EED0B6-51FF-4F18-9CA1-BD9892E31E17}" destId="{E57F24CF-B697-4A62-9456-AE9AD0376F23}" srcOrd="1" destOrd="0" presId="urn:microsoft.com/office/officeart/2005/8/layout/venn1"/>
    <dgm:cxn modelId="{6EFA1603-18F0-48B4-BF12-15447ECF992A}" type="presParOf" srcId="{3CD1A6C9-6F5A-4908-9CEF-402D485232DF}" destId="{CEA8C95F-713B-42CC-990D-46FA2C6313FD}" srcOrd="0" destOrd="0" presId="urn:microsoft.com/office/officeart/2005/8/layout/venn1"/>
    <dgm:cxn modelId="{05019018-CC0C-4AE1-967D-763F13CE8E9B}" type="presParOf" srcId="{3CD1A6C9-6F5A-4908-9CEF-402D485232DF}" destId="{E57F24CF-B697-4A62-9456-AE9AD0376F23}" srcOrd="1" destOrd="0" presId="urn:microsoft.com/office/officeart/2005/8/layout/venn1"/>
    <dgm:cxn modelId="{1E3CCC6F-5889-477C-956A-F94322DFEE79}" type="presParOf" srcId="{3CD1A6C9-6F5A-4908-9CEF-402D485232DF}" destId="{94E2823A-FCA2-4E8C-853C-B77C42E996C7}" srcOrd="2" destOrd="0" presId="urn:microsoft.com/office/officeart/2005/8/layout/venn1"/>
    <dgm:cxn modelId="{3B578B4D-9804-41F0-A6A3-ECB7C3FE14A7}" type="presParOf" srcId="{3CD1A6C9-6F5A-4908-9CEF-402D485232DF}" destId="{DFAE3720-92C2-457E-849F-CA8B6E11BA23}" srcOrd="3" destOrd="0" presId="urn:microsoft.com/office/officeart/2005/8/layout/venn1"/>
    <dgm:cxn modelId="{A6EF2C78-9FA4-4DCE-9B9B-182679641215}" type="presParOf" srcId="{3CD1A6C9-6F5A-4908-9CEF-402D485232DF}" destId="{A01138C7-D458-4FF2-8AF4-64C6E2D2B73B}" srcOrd="4" destOrd="0" presId="urn:microsoft.com/office/officeart/2005/8/layout/venn1"/>
    <dgm:cxn modelId="{1EB7FFC7-A567-4955-A5D9-403B62330F59}" type="presParOf" srcId="{3CD1A6C9-6F5A-4908-9CEF-402D485232DF}" destId="{BB666188-1D74-4EC4-890B-B41B7C2FF4E7}"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0F2A6-D9AC-44D6-8EF5-4A167CEAFF28}">
      <dsp:nvSpPr>
        <dsp:cNvPr id="0" name=""/>
        <dsp:cNvSpPr/>
      </dsp:nvSpPr>
      <dsp:spPr>
        <a:xfrm>
          <a:off x="6516" y="151162"/>
          <a:ext cx="1947778" cy="1168666"/>
        </a:xfrm>
        <a:prstGeom prst="roundRect">
          <a:avLst>
            <a:gd name="adj" fmla="val 10000"/>
          </a:avLst>
        </a:prstGeom>
        <a:solidFill>
          <a:srgbClr val="11660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Service</a:t>
          </a:r>
        </a:p>
      </dsp:txBody>
      <dsp:txXfrm>
        <a:off x="40745" y="185391"/>
        <a:ext cx="1879320" cy="1100208"/>
      </dsp:txXfrm>
    </dsp:sp>
    <dsp:sp modelId="{284A6BDC-154E-495F-A8AC-202622D9114B}">
      <dsp:nvSpPr>
        <dsp:cNvPr id="0" name=""/>
        <dsp:cNvSpPr/>
      </dsp:nvSpPr>
      <dsp:spPr>
        <a:xfrm>
          <a:off x="2149072" y="493971"/>
          <a:ext cx="412928" cy="483049"/>
        </a:xfrm>
        <a:prstGeom prst="rightArrow">
          <a:avLst>
            <a:gd name="adj1" fmla="val 60000"/>
            <a:gd name="adj2" fmla="val 50000"/>
          </a:avLst>
        </a:prstGeom>
        <a:solidFill>
          <a:srgbClr val="99FF33"/>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149072" y="590581"/>
        <a:ext cx="289050" cy="289829"/>
      </dsp:txXfrm>
    </dsp:sp>
    <dsp:sp modelId="{5BD89DA2-9AFF-42AE-9C0C-6E9CAC337637}">
      <dsp:nvSpPr>
        <dsp:cNvPr id="0" name=""/>
        <dsp:cNvSpPr/>
      </dsp:nvSpPr>
      <dsp:spPr>
        <a:xfrm>
          <a:off x="2733406" y="151162"/>
          <a:ext cx="1947778" cy="1168666"/>
        </a:xfrm>
        <a:prstGeom prst="roundRect">
          <a:avLst>
            <a:gd name="adj" fmla="val 10000"/>
          </a:avLst>
        </a:prstGeom>
        <a:solidFill>
          <a:srgbClr val="11660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Outreach </a:t>
          </a:r>
        </a:p>
      </dsp:txBody>
      <dsp:txXfrm>
        <a:off x="2767635" y="185391"/>
        <a:ext cx="1879320" cy="1100208"/>
      </dsp:txXfrm>
    </dsp:sp>
    <dsp:sp modelId="{B7D0770D-21D6-4EB3-B501-570833D45828}">
      <dsp:nvSpPr>
        <dsp:cNvPr id="0" name=""/>
        <dsp:cNvSpPr/>
      </dsp:nvSpPr>
      <dsp:spPr>
        <a:xfrm>
          <a:off x="4875962" y="493971"/>
          <a:ext cx="412928" cy="483049"/>
        </a:xfrm>
        <a:prstGeom prst="rightArrow">
          <a:avLst>
            <a:gd name="adj1" fmla="val 60000"/>
            <a:gd name="adj2" fmla="val 50000"/>
          </a:avLst>
        </a:prstGeom>
        <a:solidFill>
          <a:srgbClr val="99FF33"/>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875962" y="590581"/>
        <a:ext cx="289050" cy="289829"/>
      </dsp:txXfrm>
    </dsp:sp>
    <dsp:sp modelId="{99D32739-F161-4EB3-8E63-95727B27BC52}">
      <dsp:nvSpPr>
        <dsp:cNvPr id="0" name=""/>
        <dsp:cNvSpPr/>
      </dsp:nvSpPr>
      <dsp:spPr>
        <a:xfrm>
          <a:off x="5460295" y="151162"/>
          <a:ext cx="1947778" cy="1168666"/>
        </a:xfrm>
        <a:prstGeom prst="roundRect">
          <a:avLst>
            <a:gd name="adj" fmla="val 10000"/>
          </a:avLst>
        </a:prstGeom>
        <a:solidFill>
          <a:srgbClr val="11660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Engagement</a:t>
          </a:r>
        </a:p>
      </dsp:txBody>
      <dsp:txXfrm>
        <a:off x="5494524" y="185391"/>
        <a:ext cx="1879320" cy="11002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D3CC67-AF98-4F7A-B98B-B42E966118D4}">
      <dsp:nvSpPr>
        <dsp:cNvPr id="0" name=""/>
        <dsp:cNvSpPr/>
      </dsp:nvSpPr>
      <dsp:spPr>
        <a:xfrm>
          <a:off x="1171257" y="40957"/>
          <a:ext cx="1965960" cy="1965960"/>
        </a:xfrm>
        <a:prstGeom prst="ellipse">
          <a:avLst/>
        </a:prstGeom>
        <a:solidFill>
          <a:schemeClr val="accent1">
            <a:shade val="80000"/>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911350">
            <a:lnSpc>
              <a:spcPct val="90000"/>
            </a:lnSpc>
            <a:spcBef>
              <a:spcPct val="0"/>
            </a:spcBef>
            <a:spcAft>
              <a:spcPct val="35000"/>
            </a:spcAft>
            <a:buNone/>
          </a:pPr>
          <a:endParaRPr lang="en-US" sz="4300" kern="1200" dirty="0"/>
        </a:p>
      </dsp:txBody>
      <dsp:txXfrm>
        <a:off x="1433385" y="385000"/>
        <a:ext cx="1441704" cy="884682"/>
      </dsp:txXfrm>
    </dsp:sp>
    <dsp:sp modelId="{D5527E78-33D3-4A43-B79F-59B45CDFB0DB}">
      <dsp:nvSpPr>
        <dsp:cNvPr id="0" name=""/>
        <dsp:cNvSpPr/>
      </dsp:nvSpPr>
      <dsp:spPr>
        <a:xfrm>
          <a:off x="1880641" y="1269682"/>
          <a:ext cx="1965960" cy="1965960"/>
        </a:xfrm>
        <a:prstGeom prst="ellipse">
          <a:avLst/>
        </a:prstGeom>
        <a:solidFill>
          <a:schemeClr val="accent1">
            <a:shade val="80000"/>
            <a:alpha val="50000"/>
            <a:hueOff val="-5371"/>
            <a:satOff val="-328"/>
            <a:lumOff val="1305"/>
            <a:alphaOff val="1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2481897" y="1777555"/>
        <a:ext cx="1179576" cy="1081278"/>
      </dsp:txXfrm>
    </dsp:sp>
    <dsp:sp modelId="{66B0679A-0A2D-408E-8093-31AFBBB00924}">
      <dsp:nvSpPr>
        <dsp:cNvPr id="0" name=""/>
        <dsp:cNvSpPr/>
      </dsp:nvSpPr>
      <dsp:spPr>
        <a:xfrm>
          <a:off x="461873" y="1269682"/>
          <a:ext cx="1965960" cy="1965960"/>
        </a:xfrm>
        <a:prstGeom prst="ellipse">
          <a:avLst/>
        </a:prstGeom>
        <a:solidFill>
          <a:schemeClr val="accent1">
            <a:shade val="80000"/>
            <a:alpha val="50000"/>
            <a:hueOff val="-10743"/>
            <a:satOff val="-655"/>
            <a:lumOff val="2611"/>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647001" y="1777555"/>
        <a:ext cx="1179576" cy="10812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0F6EC8-F4BA-4F57-9347-B6ED0600A986}">
      <dsp:nvSpPr>
        <dsp:cNvPr id="0" name=""/>
        <dsp:cNvSpPr/>
      </dsp:nvSpPr>
      <dsp:spPr>
        <a:xfrm>
          <a:off x="665772" y="643717"/>
          <a:ext cx="2213610" cy="2213610"/>
        </a:xfrm>
        <a:prstGeom prst="ellipse">
          <a:avLst/>
        </a:prstGeom>
        <a:solidFill>
          <a:schemeClr val="accent5">
            <a:hueOff val="-9978037"/>
            <a:satOff val="-12174"/>
            <a:lumOff val="29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8DBA21-EFA7-4842-8DB8-8370B07677FC}">
      <dsp:nvSpPr>
        <dsp:cNvPr id="0" name=""/>
        <dsp:cNvSpPr/>
      </dsp:nvSpPr>
      <dsp:spPr>
        <a:xfrm>
          <a:off x="911667" y="889612"/>
          <a:ext cx="1721819" cy="1721819"/>
        </a:xfrm>
        <a:prstGeom prst="ellipse">
          <a:avLst/>
        </a:prstGeom>
        <a:solidFill>
          <a:schemeClr val="accent5">
            <a:hueOff val="-7483528"/>
            <a:satOff val="-9130"/>
            <a:lumOff val="2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560E7C-17FE-4EAC-BAE1-0866F87979C9}">
      <dsp:nvSpPr>
        <dsp:cNvPr id="0" name=""/>
        <dsp:cNvSpPr/>
      </dsp:nvSpPr>
      <dsp:spPr>
        <a:xfrm>
          <a:off x="1157562" y="1135508"/>
          <a:ext cx="1230029" cy="1230029"/>
        </a:xfrm>
        <a:prstGeom prst="ellipse">
          <a:avLst/>
        </a:prstGeom>
        <a:solidFill>
          <a:schemeClr val="accent5">
            <a:hueOff val="-4989018"/>
            <a:satOff val="-6087"/>
            <a:lumOff val="1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4D4A28-F063-4B35-A464-4ECF55FFD7B9}">
      <dsp:nvSpPr>
        <dsp:cNvPr id="0" name=""/>
        <dsp:cNvSpPr/>
      </dsp:nvSpPr>
      <dsp:spPr>
        <a:xfrm>
          <a:off x="1403642" y="1381587"/>
          <a:ext cx="737869" cy="737869"/>
        </a:xfrm>
        <a:prstGeom prst="ellipse">
          <a:avLst/>
        </a:prstGeom>
        <a:solidFill>
          <a:schemeClr val="accent5">
            <a:hueOff val="-2494509"/>
            <a:satOff val="-3043"/>
            <a:lumOff val="7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B6F77B-FA9D-46AA-88ED-86FDA7465C3B}">
      <dsp:nvSpPr>
        <dsp:cNvPr id="0" name=""/>
        <dsp:cNvSpPr/>
      </dsp:nvSpPr>
      <dsp:spPr>
        <a:xfrm>
          <a:off x="1649537" y="1627482"/>
          <a:ext cx="246079" cy="246079"/>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FEA756-C002-4BFB-A779-99D0A1F4DBE3}">
      <dsp:nvSpPr>
        <dsp:cNvPr id="0" name=""/>
        <dsp:cNvSpPr/>
      </dsp:nvSpPr>
      <dsp:spPr>
        <a:xfrm>
          <a:off x="3248317" y="94152"/>
          <a:ext cx="1106805" cy="390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Holistic</a:t>
          </a:r>
          <a:endParaRPr lang="en-US" sz="1400" b="1" kern="1200" dirty="0"/>
        </a:p>
      </dsp:txBody>
      <dsp:txXfrm>
        <a:off x="3248317" y="94152"/>
        <a:ext cx="1106805" cy="390775"/>
      </dsp:txXfrm>
    </dsp:sp>
    <dsp:sp modelId="{BCD92997-5294-4872-B967-2A326E7B5CAF}">
      <dsp:nvSpPr>
        <dsp:cNvPr id="0" name=""/>
        <dsp:cNvSpPr/>
      </dsp:nvSpPr>
      <dsp:spPr>
        <a:xfrm>
          <a:off x="2971616" y="289540"/>
          <a:ext cx="276701"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706D8A-A61A-43B9-8A90-92878A8CA4FE}">
      <dsp:nvSpPr>
        <dsp:cNvPr id="0" name=""/>
        <dsp:cNvSpPr/>
      </dsp:nvSpPr>
      <dsp:spPr>
        <a:xfrm rot="5400000">
          <a:off x="1640683" y="421434"/>
          <a:ext cx="1460982" cy="1197194"/>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8E5DFB-A52B-4ADB-8B4B-7F57D3850D51}">
      <dsp:nvSpPr>
        <dsp:cNvPr id="0" name=""/>
        <dsp:cNvSpPr/>
      </dsp:nvSpPr>
      <dsp:spPr>
        <a:xfrm>
          <a:off x="2964355" y="507359"/>
          <a:ext cx="1674728" cy="390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Organizational</a:t>
          </a:r>
          <a:endParaRPr lang="en-US" sz="1400" b="1" kern="1200" dirty="0"/>
        </a:p>
      </dsp:txBody>
      <dsp:txXfrm>
        <a:off x="2964355" y="507359"/>
        <a:ext cx="1674728" cy="390775"/>
      </dsp:txXfrm>
    </dsp:sp>
    <dsp:sp modelId="{41D5E72F-4CAA-4BA9-A746-B91804BD3CC0}">
      <dsp:nvSpPr>
        <dsp:cNvPr id="0" name=""/>
        <dsp:cNvSpPr/>
      </dsp:nvSpPr>
      <dsp:spPr>
        <a:xfrm>
          <a:off x="2971616" y="702747"/>
          <a:ext cx="276701"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39D417-9CAD-444D-BE45-D7C1FC8AF833}">
      <dsp:nvSpPr>
        <dsp:cNvPr id="0" name=""/>
        <dsp:cNvSpPr/>
      </dsp:nvSpPr>
      <dsp:spPr>
        <a:xfrm rot="5400000">
          <a:off x="1855366" y="803245"/>
          <a:ext cx="1216452" cy="1014571"/>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988EE9-D0AE-4F9C-991B-D4D1CE98888B}">
      <dsp:nvSpPr>
        <dsp:cNvPr id="0" name=""/>
        <dsp:cNvSpPr/>
      </dsp:nvSpPr>
      <dsp:spPr>
        <a:xfrm>
          <a:off x="3125434" y="920566"/>
          <a:ext cx="1352571" cy="390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Specialized</a:t>
          </a:r>
          <a:endParaRPr lang="en-US" sz="1400" b="1" kern="1200" dirty="0"/>
        </a:p>
      </dsp:txBody>
      <dsp:txXfrm>
        <a:off x="3125434" y="920566"/>
        <a:ext cx="1352571" cy="390775"/>
      </dsp:txXfrm>
    </dsp:sp>
    <dsp:sp modelId="{4B67DE13-EFE2-4B32-96F2-8133E0386424}">
      <dsp:nvSpPr>
        <dsp:cNvPr id="0" name=""/>
        <dsp:cNvSpPr/>
      </dsp:nvSpPr>
      <dsp:spPr>
        <a:xfrm>
          <a:off x="2971616" y="1115954"/>
          <a:ext cx="276701"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53649CA-EABE-459E-826B-64B463A792E9}">
      <dsp:nvSpPr>
        <dsp:cNvPr id="0" name=""/>
        <dsp:cNvSpPr/>
      </dsp:nvSpPr>
      <dsp:spPr>
        <a:xfrm rot="5400000">
          <a:off x="2065880" y="1169450"/>
          <a:ext cx="959231" cy="852239"/>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41FA77-5F52-4895-9B97-CC43B0C9FD5A}">
      <dsp:nvSpPr>
        <dsp:cNvPr id="0" name=""/>
        <dsp:cNvSpPr/>
      </dsp:nvSpPr>
      <dsp:spPr>
        <a:xfrm>
          <a:off x="3248317" y="1324919"/>
          <a:ext cx="1106805" cy="390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a:t>Local</a:t>
          </a:r>
          <a:endParaRPr lang="en-US" sz="1400" b="1" kern="1200" dirty="0"/>
        </a:p>
      </dsp:txBody>
      <dsp:txXfrm>
        <a:off x="3248317" y="1324919"/>
        <a:ext cx="1106805" cy="390775"/>
      </dsp:txXfrm>
    </dsp:sp>
    <dsp:sp modelId="{97697CC5-362D-4DFA-95A1-FEA03F4A0919}">
      <dsp:nvSpPr>
        <dsp:cNvPr id="0" name=""/>
        <dsp:cNvSpPr/>
      </dsp:nvSpPr>
      <dsp:spPr>
        <a:xfrm>
          <a:off x="2971616" y="1520307"/>
          <a:ext cx="276701"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8D7DA6-0A6B-4249-BA0C-2F44126FF826}">
      <dsp:nvSpPr>
        <dsp:cNvPr id="0" name=""/>
        <dsp:cNvSpPr/>
      </dsp:nvSpPr>
      <dsp:spPr>
        <a:xfrm rot="5400000">
          <a:off x="2275435" y="1556094"/>
          <a:ext cx="731967" cy="660393"/>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ECF9B9C-4434-4104-9314-B56DEE0BFC49}">
      <dsp:nvSpPr>
        <dsp:cNvPr id="0" name=""/>
        <dsp:cNvSpPr/>
      </dsp:nvSpPr>
      <dsp:spPr>
        <a:xfrm>
          <a:off x="3248317" y="1717466"/>
          <a:ext cx="1106805" cy="390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Individual</a:t>
          </a:r>
        </a:p>
      </dsp:txBody>
      <dsp:txXfrm>
        <a:off x="3248317" y="1717466"/>
        <a:ext cx="1106805" cy="390775"/>
      </dsp:txXfrm>
    </dsp:sp>
    <dsp:sp modelId="{B248B0CD-19BA-43D7-8502-E4B1289FA071}">
      <dsp:nvSpPr>
        <dsp:cNvPr id="0" name=""/>
        <dsp:cNvSpPr/>
      </dsp:nvSpPr>
      <dsp:spPr>
        <a:xfrm>
          <a:off x="2971616" y="1912854"/>
          <a:ext cx="276701" cy="0"/>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E6B664C-B623-4BCC-9709-8BB125EB639C}">
      <dsp:nvSpPr>
        <dsp:cNvPr id="0" name=""/>
        <dsp:cNvSpPr/>
      </dsp:nvSpPr>
      <dsp:spPr>
        <a:xfrm rot="5400000">
          <a:off x="2473554" y="1931300"/>
          <a:ext cx="516509" cy="479615"/>
        </a:xfrm>
        <a:prstGeom prst="line">
          <a:avLst/>
        </a:prstGeom>
        <a:solidFill>
          <a:schemeClr val="accent5">
            <a:hueOff val="0"/>
            <a:satOff val="0"/>
            <a:lumOff val="0"/>
            <a:alphaOff val="0"/>
          </a:schemeClr>
        </a:solidFill>
        <a:ln w="25400" cap="flat" cmpd="sng" algn="ctr">
          <a:solidFill>
            <a:schemeClr val="accent5">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A8C95F-713B-42CC-990D-46FA2C6313FD}">
      <dsp:nvSpPr>
        <dsp:cNvPr id="0" name=""/>
        <dsp:cNvSpPr/>
      </dsp:nvSpPr>
      <dsp:spPr>
        <a:xfrm>
          <a:off x="2006600" y="59266"/>
          <a:ext cx="2844799" cy="2844799"/>
        </a:xfrm>
        <a:prstGeom prst="ellipse">
          <a:avLst/>
        </a:prstGeom>
        <a:solidFill>
          <a:schemeClr val="lt1">
            <a:alpha val="5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b="1" kern="1200" dirty="0"/>
            <a:t>CE Research and Creative Activity</a:t>
          </a:r>
        </a:p>
      </dsp:txBody>
      <dsp:txXfrm>
        <a:off x="2385906" y="557106"/>
        <a:ext cx="2086186" cy="1280159"/>
      </dsp:txXfrm>
    </dsp:sp>
    <dsp:sp modelId="{94E2823A-FCA2-4E8C-853C-B77C42E996C7}">
      <dsp:nvSpPr>
        <dsp:cNvPr id="0" name=""/>
        <dsp:cNvSpPr/>
      </dsp:nvSpPr>
      <dsp:spPr>
        <a:xfrm>
          <a:off x="3033098" y="1837266"/>
          <a:ext cx="2844799" cy="2844799"/>
        </a:xfrm>
        <a:prstGeom prst="ellipse">
          <a:avLst/>
        </a:prstGeom>
        <a:solidFill>
          <a:schemeClr val="lt1">
            <a:alpha val="5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b="1" kern="1200" dirty="0"/>
            <a:t>CE Service and Practice</a:t>
          </a:r>
        </a:p>
      </dsp:txBody>
      <dsp:txXfrm>
        <a:off x="3903133" y="2572172"/>
        <a:ext cx="1706879" cy="1564639"/>
      </dsp:txXfrm>
    </dsp:sp>
    <dsp:sp modelId="{A01138C7-D458-4FF2-8AF4-64C6E2D2B73B}">
      <dsp:nvSpPr>
        <dsp:cNvPr id="0" name=""/>
        <dsp:cNvSpPr/>
      </dsp:nvSpPr>
      <dsp:spPr>
        <a:xfrm>
          <a:off x="980102" y="1837266"/>
          <a:ext cx="2844799" cy="2844799"/>
        </a:xfrm>
        <a:prstGeom prst="ellipse">
          <a:avLst/>
        </a:prstGeom>
        <a:solidFill>
          <a:schemeClr val="lt1">
            <a:alpha val="50000"/>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r>
            <a:rPr lang="en-US" sz="2500" b="1" kern="1200" dirty="0"/>
            <a:t>CE Teaching and Learning</a:t>
          </a:r>
        </a:p>
      </dsp:txBody>
      <dsp:txXfrm>
        <a:off x="1247987" y="2572172"/>
        <a:ext cx="1706879" cy="156463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1" y="4"/>
            <a:ext cx="3036218" cy="467180"/>
          </a:xfrm>
          <a:prstGeom prst="rect">
            <a:avLst/>
          </a:prstGeom>
          <a:noFill/>
          <a:ln w="9525">
            <a:noFill/>
            <a:miter lim="800000"/>
            <a:headEnd/>
            <a:tailEnd/>
          </a:ln>
          <a:effectLst/>
        </p:spPr>
        <p:txBody>
          <a:bodyPr vert="horz" wrap="square" lIns="93587" tIns="46794" rIns="93587" bIns="46794" numCol="1" anchor="t" anchorCtr="0" compatLnSpc="1">
            <a:prstTxWarp prst="textNoShape">
              <a:avLst/>
            </a:prstTxWarp>
          </a:bodyPr>
          <a:lstStyle>
            <a:lvl1pPr defTabSz="935216">
              <a:defRPr sz="1000">
                <a:latin typeface="Arial" charset="0"/>
                <a:ea typeface="+mn-ea"/>
                <a:cs typeface="+mn-cs"/>
              </a:defRPr>
            </a:lvl1pPr>
          </a:lstStyle>
          <a:p>
            <a:pPr>
              <a:defRPr/>
            </a:pPr>
            <a:endParaRPr lang="en-US"/>
          </a:p>
        </p:txBody>
      </p:sp>
      <p:sp>
        <p:nvSpPr>
          <p:cNvPr id="100355" name="Rectangle 3"/>
          <p:cNvSpPr>
            <a:spLocks noGrp="1" noChangeArrowheads="1"/>
          </p:cNvSpPr>
          <p:nvPr>
            <p:ph type="dt" sz="quarter" idx="1"/>
          </p:nvPr>
        </p:nvSpPr>
        <p:spPr bwMode="auto">
          <a:xfrm>
            <a:off x="3972560" y="4"/>
            <a:ext cx="3036218" cy="467180"/>
          </a:xfrm>
          <a:prstGeom prst="rect">
            <a:avLst/>
          </a:prstGeom>
          <a:noFill/>
          <a:ln w="9525">
            <a:noFill/>
            <a:miter lim="800000"/>
            <a:headEnd/>
            <a:tailEnd/>
          </a:ln>
          <a:effectLst/>
        </p:spPr>
        <p:txBody>
          <a:bodyPr vert="horz" wrap="square" lIns="93587" tIns="46794" rIns="93587" bIns="46794" numCol="1" anchor="t" anchorCtr="0" compatLnSpc="1">
            <a:prstTxWarp prst="textNoShape">
              <a:avLst/>
            </a:prstTxWarp>
          </a:bodyPr>
          <a:lstStyle>
            <a:lvl1pPr algn="r" defTabSz="935216">
              <a:defRPr sz="1000">
                <a:latin typeface="Arial" charset="0"/>
                <a:ea typeface="+mn-ea"/>
                <a:cs typeface="+mn-cs"/>
              </a:defRPr>
            </a:lvl1pPr>
          </a:lstStyle>
          <a:p>
            <a:pPr>
              <a:defRPr/>
            </a:pPr>
            <a:endParaRPr lang="en-US"/>
          </a:p>
        </p:txBody>
      </p:sp>
      <p:sp>
        <p:nvSpPr>
          <p:cNvPr id="100356" name="Rectangle 4"/>
          <p:cNvSpPr>
            <a:spLocks noGrp="1" noChangeArrowheads="1"/>
          </p:cNvSpPr>
          <p:nvPr>
            <p:ph type="ftr" sz="quarter" idx="2"/>
          </p:nvPr>
        </p:nvSpPr>
        <p:spPr bwMode="auto">
          <a:xfrm>
            <a:off x="6" y="8902199"/>
            <a:ext cx="3289371" cy="468792"/>
          </a:xfrm>
          <a:prstGeom prst="rect">
            <a:avLst/>
          </a:prstGeom>
          <a:noFill/>
          <a:ln w="9525">
            <a:noFill/>
            <a:miter lim="800000"/>
            <a:headEnd/>
            <a:tailEnd/>
          </a:ln>
          <a:effectLst/>
        </p:spPr>
        <p:txBody>
          <a:bodyPr vert="horz" wrap="square" lIns="93587" tIns="46794" rIns="93587" bIns="46794" numCol="1" anchor="ctr" anchorCtr="0" compatLnSpc="1">
            <a:prstTxWarp prst="textNoShape">
              <a:avLst/>
            </a:prstTxWarp>
          </a:bodyPr>
          <a:lstStyle>
            <a:lvl1pPr defTabSz="934522">
              <a:defRPr sz="1000">
                <a:ea typeface="ＭＳ Ｐゴシック" pitchFamily="-110" charset="-128"/>
                <a:cs typeface="+mn-cs"/>
              </a:defRPr>
            </a:lvl1pPr>
          </a:lstStyle>
          <a:p>
            <a:pPr>
              <a:defRPr/>
            </a:pPr>
            <a:r>
              <a:rPr lang="en-US" dirty="0"/>
              <a:t>© Michigan State University Board of Trustees </a:t>
            </a:r>
          </a:p>
        </p:txBody>
      </p:sp>
      <p:sp>
        <p:nvSpPr>
          <p:cNvPr id="100357" name="Rectangle 5"/>
          <p:cNvSpPr>
            <a:spLocks noGrp="1" noChangeArrowheads="1"/>
          </p:cNvSpPr>
          <p:nvPr>
            <p:ph type="sldNum" sz="quarter" idx="3"/>
          </p:nvPr>
        </p:nvSpPr>
        <p:spPr bwMode="auto">
          <a:xfrm>
            <a:off x="3972560" y="8902199"/>
            <a:ext cx="3036218" cy="468792"/>
          </a:xfrm>
          <a:prstGeom prst="rect">
            <a:avLst/>
          </a:prstGeom>
          <a:noFill/>
          <a:ln w="9525">
            <a:noFill/>
            <a:miter lim="800000"/>
            <a:headEnd/>
            <a:tailEnd/>
          </a:ln>
          <a:effectLst/>
        </p:spPr>
        <p:txBody>
          <a:bodyPr vert="horz" wrap="square" lIns="93587" tIns="46794" rIns="93587" bIns="46794" numCol="1" anchor="ctr" anchorCtr="0" compatLnSpc="1">
            <a:prstTxWarp prst="textNoShape">
              <a:avLst/>
            </a:prstTxWarp>
          </a:bodyPr>
          <a:lstStyle>
            <a:lvl1pPr algn="r" defTabSz="934522">
              <a:defRPr sz="1000">
                <a:ea typeface="ＭＳ Ｐゴシック" pitchFamily="-110" charset="-128"/>
                <a:cs typeface="+mn-cs"/>
              </a:defRPr>
            </a:lvl1pPr>
          </a:lstStyle>
          <a:p>
            <a:pPr>
              <a:defRPr/>
            </a:pPr>
            <a:fld id="{E918C980-E22D-4C04-A162-9DCC149BE204}" type="slidenum">
              <a:rPr lang="en-US"/>
              <a:pPr>
                <a:defRPr/>
              </a:pPr>
              <a:t>‹#›</a:t>
            </a:fld>
            <a:endParaRPr lang="en-US"/>
          </a:p>
        </p:txBody>
      </p:sp>
    </p:spTree>
    <p:extLst>
      <p:ext uri="{BB962C8B-B14F-4D97-AF65-F5344CB8AC3E}">
        <p14:creationId xmlns:p14="http://schemas.microsoft.com/office/powerpoint/2010/main" val="311544405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1" y="4"/>
            <a:ext cx="3036218" cy="467180"/>
          </a:xfrm>
          <a:prstGeom prst="rect">
            <a:avLst/>
          </a:prstGeom>
          <a:noFill/>
          <a:ln w="9525">
            <a:noFill/>
            <a:miter lim="800000"/>
            <a:headEnd/>
            <a:tailEnd/>
          </a:ln>
          <a:effectLst/>
        </p:spPr>
        <p:txBody>
          <a:bodyPr vert="horz" wrap="square" lIns="93587" tIns="46794" rIns="93587" bIns="46794" numCol="1" anchor="t" anchorCtr="0" compatLnSpc="1">
            <a:prstTxWarp prst="textNoShape">
              <a:avLst/>
            </a:prstTxWarp>
          </a:bodyPr>
          <a:lstStyle>
            <a:lvl1pPr defTabSz="935216">
              <a:defRPr sz="1200">
                <a:latin typeface="Arial" charset="0"/>
                <a:ea typeface="+mn-ea"/>
                <a:cs typeface="+mn-cs"/>
              </a:defRPr>
            </a:lvl1pPr>
          </a:lstStyle>
          <a:p>
            <a:pPr>
              <a:defRPr/>
            </a:pPr>
            <a:endParaRPr lang="en-US"/>
          </a:p>
        </p:txBody>
      </p:sp>
      <p:sp>
        <p:nvSpPr>
          <p:cNvPr id="15363" name="Rectangle 3"/>
          <p:cNvSpPr>
            <a:spLocks noGrp="1" noChangeArrowheads="1"/>
          </p:cNvSpPr>
          <p:nvPr>
            <p:ph type="dt" idx="1"/>
          </p:nvPr>
        </p:nvSpPr>
        <p:spPr bwMode="auto">
          <a:xfrm>
            <a:off x="3972560" y="4"/>
            <a:ext cx="3036218" cy="467180"/>
          </a:xfrm>
          <a:prstGeom prst="rect">
            <a:avLst/>
          </a:prstGeom>
          <a:noFill/>
          <a:ln w="9525">
            <a:noFill/>
            <a:miter lim="800000"/>
            <a:headEnd/>
            <a:tailEnd/>
          </a:ln>
          <a:effectLst/>
        </p:spPr>
        <p:txBody>
          <a:bodyPr vert="horz" wrap="square" lIns="93587" tIns="46794" rIns="93587" bIns="46794" numCol="1" anchor="t" anchorCtr="0" compatLnSpc="1">
            <a:prstTxWarp prst="textNoShape">
              <a:avLst/>
            </a:prstTxWarp>
          </a:bodyPr>
          <a:lstStyle>
            <a:lvl1pPr algn="r" defTabSz="935216">
              <a:defRPr sz="1200">
                <a:latin typeface="Arial" charset="0"/>
                <a:ea typeface="+mn-ea"/>
                <a:cs typeface="+mn-cs"/>
              </a:defRPr>
            </a:lvl1pPr>
          </a:lstStyle>
          <a:p>
            <a:pPr>
              <a:defRPr/>
            </a:pPr>
            <a:endParaRPr lang="en-US"/>
          </a:p>
        </p:txBody>
      </p:sp>
      <p:sp>
        <p:nvSpPr>
          <p:cNvPr id="64516" name="Rectangle 4"/>
          <p:cNvSpPr>
            <a:spLocks noGrp="1" noRot="1" noChangeAspect="1" noChangeArrowheads="1" noTextEdit="1"/>
          </p:cNvSpPr>
          <p:nvPr>
            <p:ph type="sldImg" idx="2"/>
          </p:nvPr>
        </p:nvSpPr>
        <p:spPr bwMode="auto">
          <a:xfrm>
            <a:off x="1162050" y="701675"/>
            <a:ext cx="4689475" cy="351790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701040" y="4452712"/>
            <a:ext cx="5608320" cy="4215898"/>
          </a:xfrm>
          <a:prstGeom prst="rect">
            <a:avLst/>
          </a:prstGeom>
          <a:noFill/>
          <a:ln w="9525">
            <a:noFill/>
            <a:miter lim="800000"/>
            <a:headEnd/>
            <a:tailEnd/>
          </a:ln>
          <a:effectLst/>
        </p:spPr>
        <p:txBody>
          <a:bodyPr vert="horz" wrap="square" lIns="93587" tIns="46794" rIns="93587" bIns="4679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1" y="8902199"/>
            <a:ext cx="3036218" cy="468792"/>
          </a:xfrm>
          <a:prstGeom prst="rect">
            <a:avLst/>
          </a:prstGeom>
          <a:noFill/>
          <a:ln w="9525">
            <a:noFill/>
            <a:miter lim="800000"/>
            <a:headEnd/>
            <a:tailEnd/>
          </a:ln>
          <a:effectLst/>
        </p:spPr>
        <p:txBody>
          <a:bodyPr vert="horz" wrap="square" lIns="93587" tIns="46794" rIns="93587" bIns="46794" numCol="1" anchor="b" anchorCtr="0" compatLnSpc="1">
            <a:prstTxWarp prst="textNoShape">
              <a:avLst/>
            </a:prstTxWarp>
          </a:bodyPr>
          <a:lstStyle>
            <a:lvl1pPr defTabSz="934522">
              <a:defRPr sz="1000">
                <a:ea typeface="ＭＳ Ｐゴシック" pitchFamily="-110" charset="-128"/>
                <a:cs typeface="+mn-cs"/>
              </a:defRPr>
            </a:lvl1pPr>
          </a:lstStyle>
          <a:p>
            <a:pPr>
              <a:defRPr/>
            </a:pPr>
            <a:r>
              <a:rPr lang="en-US" dirty="0"/>
              <a:t>© Michigan State University Board of Trustees </a:t>
            </a:r>
          </a:p>
        </p:txBody>
      </p:sp>
      <p:sp>
        <p:nvSpPr>
          <p:cNvPr id="15367" name="Rectangle 7"/>
          <p:cNvSpPr>
            <a:spLocks noGrp="1" noChangeArrowheads="1"/>
          </p:cNvSpPr>
          <p:nvPr>
            <p:ph type="sldNum" sz="quarter" idx="5"/>
          </p:nvPr>
        </p:nvSpPr>
        <p:spPr bwMode="auto">
          <a:xfrm>
            <a:off x="3972560" y="8902199"/>
            <a:ext cx="3036218" cy="468792"/>
          </a:xfrm>
          <a:prstGeom prst="rect">
            <a:avLst/>
          </a:prstGeom>
          <a:noFill/>
          <a:ln w="9525">
            <a:noFill/>
            <a:miter lim="800000"/>
            <a:headEnd/>
            <a:tailEnd/>
          </a:ln>
          <a:effectLst/>
        </p:spPr>
        <p:txBody>
          <a:bodyPr vert="horz" wrap="square" lIns="93587" tIns="46794" rIns="93587" bIns="46794" numCol="1" anchor="b" anchorCtr="0" compatLnSpc="1">
            <a:prstTxWarp prst="textNoShape">
              <a:avLst/>
            </a:prstTxWarp>
          </a:bodyPr>
          <a:lstStyle>
            <a:lvl1pPr algn="r" defTabSz="934522">
              <a:defRPr sz="1000">
                <a:ea typeface="ＭＳ Ｐゴシック" pitchFamily="-110" charset="-128"/>
                <a:cs typeface="+mn-cs"/>
              </a:defRPr>
            </a:lvl1pPr>
          </a:lstStyle>
          <a:p>
            <a:pPr>
              <a:defRPr/>
            </a:pPr>
            <a:fld id="{8DC26D13-B4F5-4FD4-A7F0-D0B5131E1C60}" type="slidenum">
              <a:rPr lang="en-US" smtClean="0"/>
              <a:pPr>
                <a:defRPr/>
              </a:pPr>
              <a:t>‹#›</a:t>
            </a:fld>
            <a:endParaRPr lang="en-US" dirty="0"/>
          </a:p>
        </p:txBody>
      </p:sp>
    </p:spTree>
    <p:extLst>
      <p:ext uri="{BB962C8B-B14F-4D97-AF65-F5344CB8AC3E}">
        <p14:creationId xmlns:p14="http://schemas.microsoft.com/office/powerpoint/2010/main" val="1436672286"/>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10"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10"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10"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1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xfrm>
            <a:off x="1162050" y="701675"/>
            <a:ext cx="4689475" cy="3517900"/>
          </a:xfrm>
          <a:ln/>
        </p:spPr>
      </p:sp>
      <p:sp>
        <p:nvSpPr>
          <p:cNvPr id="65539" name="Notes Placeholder 2"/>
          <p:cNvSpPr>
            <a:spLocks noGrp="1"/>
          </p:cNvSpPr>
          <p:nvPr>
            <p:ph type="body" idx="1"/>
          </p:nvPr>
        </p:nvSpPr>
        <p:spPr>
          <a:noFill/>
          <a:ln/>
        </p:spPr>
        <p:txBody>
          <a:bodyPr/>
          <a:lstStyle/>
          <a:p>
            <a:r>
              <a:rPr lang="en-US" b="1" baseline="0" dirty="0">
                <a:ea typeface="ＭＳ Ｐゴシック" pitchFamily="34" charset="-128"/>
              </a:rPr>
              <a:t>Seminar handouts</a:t>
            </a:r>
          </a:p>
          <a:p>
            <a:r>
              <a:rPr lang="en-US" baseline="0" dirty="0">
                <a:ea typeface="ＭＳ Ｐゴシック" pitchFamily="34" charset="-128"/>
              </a:rPr>
              <a:t>Key Concepts Handout</a:t>
            </a:r>
          </a:p>
          <a:p>
            <a:r>
              <a:rPr lang="en-US" baseline="0" dirty="0">
                <a:ea typeface="ＭＳ Ｐゴシック" pitchFamily="34" charset="-128"/>
              </a:rPr>
              <a:t>Networks and Journals Handout</a:t>
            </a:r>
          </a:p>
          <a:p>
            <a:r>
              <a:rPr lang="en-US" sz="1200" kern="1200" dirty="0">
                <a:solidFill>
                  <a:schemeClr val="tx1"/>
                </a:solidFill>
                <a:effectLst/>
                <a:latin typeface="Arial" charset="0"/>
                <a:ea typeface="ＭＳ Ｐゴシック" charset="-128"/>
                <a:cs typeface="ＭＳ Ｐゴシック" charset="-128"/>
              </a:rPr>
              <a:t>UOE Infographic on growth in engagement offices</a:t>
            </a:r>
          </a:p>
          <a:p>
            <a:r>
              <a:rPr lang="en-US" sz="1200" kern="1200" dirty="0">
                <a:solidFill>
                  <a:schemeClr val="tx1"/>
                </a:solidFill>
                <a:effectLst/>
                <a:latin typeface="Arial" charset="0"/>
                <a:ea typeface="ＭＳ Ｐゴシック" charset="-128"/>
                <a:cs typeface="ＭＳ Ｐゴシック" charset="-128"/>
              </a:rPr>
              <a:t>Consider Your Communities</a:t>
            </a:r>
          </a:p>
          <a:p>
            <a:r>
              <a:rPr lang="en-US" sz="1200" kern="1200" dirty="0">
                <a:solidFill>
                  <a:schemeClr val="tx1"/>
                </a:solidFill>
                <a:effectLst/>
                <a:latin typeface="Arial" charset="0"/>
                <a:ea typeface="ＭＳ Ｐゴシック" charset="-128"/>
                <a:cs typeface="ＭＳ Ｐゴシック" charset="-128"/>
              </a:rPr>
              <a:t>Brown &amp; Lambert's Nested Knowledge Systems</a:t>
            </a:r>
          </a:p>
          <a:p>
            <a:r>
              <a:rPr lang="en-US" baseline="0" dirty="0" err="1">
                <a:ea typeface="ＭＳ Ｐゴシック" pitchFamily="34" charset="-128"/>
              </a:rPr>
              <a:t>Sem</a:t>
            </a:r>
            <a:r>
              <a:rPr lang="en-US" baseline="0" dirty="0">
                <a:ea typeface="ＭＳ Ｐゴシック" pitchFamily="34" charset="-128"/>
              </a:rPr>
              <a:t> 1 </a:t>
            </a:r>
            <a:r>
              <a:rPr lang="en-US" baseline="0" dirty="0" err="1">
                <a:ea typeface="ＭＳ Ｐゴシック" pitchFamily="34" charset="-128"/>
              </a:rPr>
              <a:t>Powerpoint</a:t>
            </a:r>
            <a:endParaRPr lang="en-US" baseline="0" dirty="0">
              <a:ea typeface="ＭＳ Ｐゴシック" pitchFamily="34" charset="-128"/>
            </a:endParaRPr>
          </a:p>
          <a:p>
            <a:endParaRPr lang="en-US" baseline="0" dirty="0">
              <a:ea typeface="ＭＳ Ｐゴシック" pitchFamily="34" charset="-128"/>
            </a:endParaRPr>
          </a:p>
          <a:p>
            <a:endParaRPr lang="en-US" baseline="0" dirty="0">
              <a:ea typeface="ＭＳ Ｐゴシック" pitchFamily="34" charset="-128"/>
            </a:endParaRPr>
          </a:p>
          <a:p>
            <a:endParaRPr lang="en-US" baseline="0" dirty="0">
              <a:ea typeface="ＭＳ Ｐゴシック" pitchFamily="34" charset="-128"/>
            </a:endParaRPr>
          </a:p>
        </p:txBody>
      </p:sp>
      <p:sp>
        <p:nvSpPr>
          <p:cNvPr id="65540" name="Slide Number Placeholder 3"/>
          <p:cNvSpPr>
            <a:spLocks noGrp="1"/>
          </p:cNvSpPr>
          <p:nvPr>
            <p:ph type="sldNum" sz="quarter" idx="5"/>
          </p:nvPr>
        </p:nvSpPr>
        <p:spPr>
          <a:noFill/>
        </p:spPr>
        <p:txBody>
          <a:bodyPr/>
          <a:lstStyle/>
          <a:p>
            <a:pPr defTabSz="934000"/>
            <a:fld id="{3F1BC050-A330-4767-87C4-97FFF84132EC}" type="slidenum">
              <a:rPr lang="en-US" smtClean="0">
                <a:ea typeface="ＭＳ Ｐゴシック" pitchFamily="34" charset="-128"/>
              </a:rPr>
              <a:pPr defTabSz="934000"/>
              <a:t>1</a:t>
            </a:fld>
            <a:endParaRPr lang="en-US" dirty="0">
              <a:ea typeface="ＭＳ Ｐゴシック" pitchFamily="34" charset="-128"/>
            </a:endParaRPr>
          </a:p>
        </p:txBody>
      </p:sp>
      <p:sp>
        <p:nvSpPr>
          <p:cNvPr id="65541" name="Footer Placeholder 4"/>
          <p:cNvSpPr>
            <a:spLocks noGrp="1"/>
          </p:cNvSpPr>
          <p:nvPr>
            <p:ph type="ftr" sz="quarter" idx="4"/>
          </p:nvPr>
        </p:nvSpPr>
        <p:spPr>
          <a:noFill/>
        </p:spPr>
        <p:txBody>
          <a:bodyPr/>
          <a:lstStyle/>
          <a:p>
            <a:pPr defTabSz="934000"/>
            <a:r>
              <a:rPr lang="en-US">
                <a:ea typeface="ＭＳ Ｐゴシック" pitchFamily="34" charset="-128"/>
              </a:rPr>
              <a:t>© Michigan State University</a:t>
            </a:r>
            <a:endParaRPr lang="en-US" dirty="0">
              <a:ea typeface="ＭＳ Ｐゴシック" pitchFamily="34" charset="-128"/>
            </a:endParaRPr>
          </a:p>
        </p:txBody>
      </p:sp>
    </p:spTree>
    <p:extLst>
      <p:ext uri="{BB962C8B-B14F-4D97-AF65-F5344CB8AC3E}">
        <p14:creationId xmlns:p14="http://schemas.microsoft.com/office/powerpoint/2010/main" val="872055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6913"/>
            <a:ext cx="4657725" cy="3494087"/>
          </a:xfrm>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NOTES: </a:t>
            </a:r>
            <a:r>
              <a:rPr lang="en-US" sz="1200" dirty="0">
                <a:ea typeface="ＭＳ Ｐゴシック" pitchFamily="34" charset="-128"/>
              </a:rPr>
              <a:t>Continuum connotes different </a:t>
            </a:r>
            <a:r>
              <a:rPr lang="en-US" sz="1200" b="1" dirty="0">
                <a:ea typeface="ＭＳ Ｐゴシック" pitchFamily="34" charset="-128"/>
              </a:rPr>
              <a:t>degrees of collaboration</a:t>
            </a:r>
            <a:r>
              <a:rPr lang="en-US" sz="1200" dirty="0">
                <a:ea typeface="ＭＳ Ｐゴシック" pitchFamily="34" charset="-128"/>
              </a:rPr>
              <a:t>, </a:t>
            </a:r>
            <a:r>
              <a:rPr lang="en-US" sz="1200" b="1" dirty="0">
                <a:ea typeface="ＭＳ Ｐゴシック" pitchFamily="34" charset="-128"/>
              </a:rPr>
              <a:t>decision-making authority</a:t>
            </a:r>
            <a:r>
              <a:rPr lang="en-US" sz="1200" dirty="0">
                <a:ea typeface="ＭＳ Ｐゴシック" pitchFamily="34" charset="-128"/>
              </a:rPr>
              <a:t>, </a:t>
            </a:r>
            <a:r>
              <a:rPr lang="en-US" sz="1200" b="1" dirty="0">
                <a:ea typeface="ＭＳ Ｐゴシック" pitchFamily="34" charset="-128"/>
              </a:rPr>
              <a:t>reciprocity</a:t>
            </a:r>
            <a:r>
              <a:rPr lang="en-US" sz="1200" dirty="0">
                <a:ea typeface="ＭＳ Ｐゴシック" pitchFamily="34" charset="-128"/>
              </a:rPr>
              <a:t>,  and </a:t>
            </a:r>
            <a:r>
              <a:rPr lang="en-US" sz="1200" b="1" dirty="0">
                <a:ea typeface="ＭＳ Ｐゴシック" pitchFamily="34" charset="-128"/>
              </a:rPr>
              <a:t>mutual benefit</a:t>
            </a:r>
            <a:r>
              <a:rPr lang="en-US" sz="1200" dirty="0">
                <a:ea typeface="ＭＳ Ｐゴシック" pitchFamily="34" charset="-128"/>
              </a:rPr>
              <a:t>.</a:t>
            </a:r>
          </a:p>
        </p:txBody>
      </p:sp>
      <p:sp>
        <p:nvSpPr>
          <p:cNvPr id="4" name="Footer Placeholder 3"/>
          <p:cNvSpPr>
            <a:spLocks noGrp="1"/>
          </p:cNvSpPr>
          <p:nvPr>
            <p:ph type="ftr" sz="quarter" idx="10"/>
          </p:nvPr>
        </p:nvSpPr>
        <p:spPr/>
        <p:txBody>
          <a:bodyPr/>
          <a:lstStyle/>
          <a:p>
            <a:pPr>
              <a:defRPr/>
            </a:pPr>
            <a:r>
              <a:rPr lang="en-US"/>
              <a:t>© 2012 Michigan State University Board of Trustees </a:t>
            </a:r>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22</a:t>
            </a:fld>
            <a:endParaRPr lang="en-US"/>
          </a:p>
        </p:txBody>
      </p:sp>
    </p:spTree>
    <p:extLst>
      <p:ext uri="{BB962C8B-B14F-4D97-AF65-F5344CB8AC3E}">
        <p14:creationId xmlns:p14="http://schemas.microsoft.com/office/powerpoint/2010/main" val="4221645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701675"/>
            <a:ext cx="4689475" cy="3517900"/>
          </a:xfrm>
        </p:spPr>
      </p:sp>
      <p:sp>
        <p:nvSpPr>
          <p:cNvPr id="3" name="Notes Placeholder 2"/>
          <p:cNvSpPr>
            <a:spLocks noGrp="1"/>
          </p:cNvSpPr>
          <p:nvPr>
            <p:ph type="body" idx="1"/>
          </p:nvPr>
        </p:nvSpPr>
        <p:spPr/>
        <p:txBody>
          <a:bodyPr>
            <a:normAutofit/>
          </a:bodyPr>
          <a:lstStyle/>
          <a:p>
            <a:r>
              <a:rPr lang="en-US" baseline="0" dirty="0"/>
              <a:t>Refer to the “Key Concepts” handout.</a:t>
            </a:r>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25</a:t>
            </a:fld>
            <a:endParaRPr lang="en-US"/>
          </a:p>
        </p:txBody>
      </p:sp>
    </p:spTree>
    <p:extLst>
      <p:ext uri="{BB962C8B-B14F-4D97-AF65-F5344CB8AC3E}">
        <p14:creationId xmlns:p14="http://schemas.microsoft.com/office/powerpoint/2010/main" val="22905490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26</a:t>
            </a:fld>
            <a:endParaRPr lang="en-US"/>
          </a:p>
        </p:txBody>
      </p:sp>
    </p:spTree>
    <p:extLst>
      <p:ext uri="{BB962C8B-B14F-4D97-AF65-F5344CB8AC3E}">
        <p14:creationId xmlns:p14="http://schemas.microsoft.com/office/powerpoint/2010/main" val="762054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701675"/>
            <a:ext cx="4689475" cy="3517900"/>
          </a:xfrm>
        </p:spPr>
      </p:sp>
      <p:sp>
        <p:nvSpPr>
          <p:cNvPr id="3" name="Notes Placeholder 2"/>
          <p:cNvSpPr>
            <a:spLocks noGrp="1"/>
          </p:cNvSpPr>
          <p:nvPr>
            <p:ph type="body" idx="1"/>
          </p:nvPr>
        </p:nvSpPr>
        <p:spPr/>
        <p:txBody>
          <a:bodyPr>
            <a:normAutofit/>
          </a:bodyPr>
          <a:lstStyle/>
          <a:p>
            <a:r>
              <a:rPr lang="en-US" dirty="0"/>
              <a:t>NOTE:</a:t>
            </a:r>
            <a:r>
              <a:rPr lang="en-US" baseline="0" dirty="0"/>
              <a:t>  </a:t>
            </a:r>
          </a:p>
          <a:p>
            <a:r>
              <a:rPr lang="en-US" baseline="0" dirty="0"/>
              <a:t>These are the same criteria used by academic units to assess the quality non-engaged scholarship as well.</a:t>
            </a:r>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27</a:t>
            </a:fld>
            <a:endParaRPr lang="en-US"/>
          </a:p>
        </p:txBody>
      </p:sp>
    </p:spTree>
    <p:extLst>
      <p:ext uri="{BB962C8B-B14F-4D97-AF65-F5344CB8AC3E}">
        <p14:creationId xmlns:p14="http://schemas.microsoft.com/office/powerpoint/2010/main" val="40935459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701675"/>
            <a:ext cx="4689475" cy="35179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28</a:t>
            </a:fld>
            <a:endParaRPr lang="en-US"/>
          </a:p>
        </p:txBody>
      </p:sp>
    </p:spTree>
    <p:extLst>
      <p:ext uri="{BB962C8B-B14F-4D97-AF65-F5344CB8AC3E}">
        <p14:creationId xmlns:p14="http://schemas.microsoft.com/office/powerpoint/2010/main" val="3470963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the “Foundational Scholarship Worksheet” handout.</a:t>
            </a:r>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30</a:t>
            </a:fld>
            <a:endParaRPr lang="en-US" dirty="0"/>
          </a:p>
        </p:txBody>
      </p:sp>
    </p:spTree>
    <p:extLst>
      <p:ext uri="{BB962C8B-B14F-4D97-AF65-F5344CB8AC3E}">
        <p14:creationId xmlns:p14="http://schemas.microsoft.com/office/powerpoint/2010/main" val="42477424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CE Research Example</a:t>
            </a:r>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31</a:t>
            </a:fld>
            <a:endParaRPr lang="en-US" dirty="0"/>
          </a:p>
        </p:txBody>
      </p:sp>
    </p:spTree>
    <p:extLst>
      <p:ext uri="{BB962C8B-B14F-4D97-AF65-F5344CB8AC3E}">
        <p14:creationId xmlns:p14="http://schemas.microsoft.com/office/powerpoint/2010/main" val="2990974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CE Teaching &amp; Learning—Service Learning</a:t>
            </a:r>
            <a:r>
              <a:rPr lang="en-US" baseline="0" dirty="0"/>
              <a:t> example</a:t>
            </a:r>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32</a:t>
            </a:fld>
            <a:endParaRPr lang="en-US" dirty="0"/>
          </a:p>
        </p:txBody>
      </p:sp>
    </p:spTree>
    <p:extLst>
      <p:ext uri="{BB962C8B-B14F-4D97-AF65-F5344CB8AC3E}">
        <p14:creationId xmlns:p14="http://schemas.microsoft.com/office/powerpoint/2010/main" val="17828964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CE Service and Practice Example</a:t>
            </a:r>
          </a:p>
        </p:txBody>
      </p:sp>
      <p:sp>
        <p:nvSpPr>
          <p:cNvPr id="4" name="Footer Placeholder 3"/>
          <p:cNvSpPr>
            <a:spLocks noGrp="1"/>
          </p:cNvSpPr>
          <p:nvPr>
            <p:ph type="ftr" sz="quarter" idx="10"/>
          </p:nvPr>
        </p:nvSpPr>
        <p:spPr/>
        <p:txBody>
          <a:bodyPr/>
          <a:lstStyle/>
          <a:p>
            <a:pPr>
              <a:defRPr/>
            </a:pPr>
            <a:r>
              <a:rPr lang="en-US"/>
              <a:t>© 2015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33</a:t>
            </a:fld>
            <a:endParaRPr lang="en-US"/>
          </a:p>
        </p:txBody>
      </p:sp>
    </p:spTree>
    <p:extLst>
      <p:ext uri="{BB962C8B-B14F-4D97-AF65-F5344CB8AC3E}">
        <p14:creationId xmlns:p14="http://schemas.microsoft.com/office/powerpoint/2010/main" val="596095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 2015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34</a:t>
            </a:fld>
            <a:endParaRPr lang="en-US"/>
          </a:p>
        </p:txBody>
      </p:sp>
    </p:spTree>
    <p:extLst>
      <p:ext uri="{BB962C8B-B14F-4D97-AF65-F5344CB8AC3E}">
        <p14:creationId xmlns:p14="http://schemas.microsoft.com/office/powerpoint/2010/main" val="430385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2</a:t>
            </a:fld>
            <a:endParaRPr lang="en-US" dirty="0"/>
          </a:p>
        </p:txBody>
      </p:sp>
    </p:spTree>
    <p:extLst>
      <p:ext uri="{BB962C8B-B14F-4D97-AF65-F5344CB8AC3E}">
        <p14:creationId xmlns:p14="http://schemas.microsoft.com/office/powerpoint/2010/main" val="10930025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40</a:t>
            </a:fld>
            <a:endParaRPr lang="en-US"/>
          </a:p>
        </p:txBody>
      </p:sp>
    </p:spTree>
    <p:extLst>
      <p:ext uri="{BB962C8B-B14F-4D97-AF65-F5344CB8AC3E}">
        <p14:creationId xmlns:p14="http://schemas.microsoft.com/office/powerpoint/2010/main" val="1733315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41</a:t>
            </a:fld>
            <a:endParaRPr lang="en-US"/>
          </a:p>
        </p:txBody>
      </p:sp>
    </p:spTree>
    <p:extLst>
      <p:ext uri="{BB962C8B-B14F-4D97-AF65-F5344CB8AC3E}">
        <p14:creationId xmlns:p14="http://schemas.microsoft.com/office/powerpoint/2010/main" val="29141367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701675"/>
            <a:ext cx="4689475" cy="35179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45</a:t>
            </a:fld>
            <a:endParaRPr lang="en-US"/>
          </a:p>
        </p:txBody>
      </p:sp>
    </p:spTree>
    <p:extLst>
      <p:ext uri="{BB962C8B-B14F-4D97-AF65-F5344CB8AC3E}">
        <p14:creationId xmlns:p14="http://schemas.microsoft.com/office/powerpoint/2010/main" val="2107874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also</a:t>
            </a:r>
            <a:r>
              <a:rPr lang="en-US" baseline="0" dirty="0"/>
              <a:t> be explicit or tacit</a:t>
            </a:r>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46</a:t>
            </a:fld>
            <a:endParaRPr lang="en-US"/>
          </a:p>
        </p:txBody>
      </p:sp>
    </p:spTree>
    <p:extLst>
      <p:ext uri="{BB962C8B-B14F-4D97-AF65-F5344CB8AC3E}">
        <p14:creationId xmlns:p14="http://schemas.microsoft.com/office/powerpoint/2010/main" val="3700824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a:t>
            </a:r>
            <a:r>
              <a:rPr lang="en-US" baseline="0" dirty="0"/>
              <a:t> also be explicit or tacit.</a:t>
            </a:r>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47</a:t>
            </a:fld>
            <a:endParaRPr lang="en-US"/>
          </a:p>
        </p:txBody>
      </p:sp>
    </p:spTree>
    <p:extLst>
      <p:ext uri="{BB962C8B-B14F-4D97-AF65-F5344CB8AC3E}">
        <p14:creationId xmlns:p14="http://schemas.microsoft.com/office/powerpoint/2010/main" val="38151704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to “Knowledge</a:t>
            </a:r>
            <a:r>
              <a:rPr lang="en-US" baseline="0" dirty="0"/>
              <a:t> Cultures” </a:t>
            </a:r>
            <a:r>
              <a:rPr lang="en-US" baseline="0" dirty="0">
                <a:solidFill>
                  <a:srgbClr val="FF0000"/>
                </a:solidFill>
              </a:rPr>
              <a:t>handout.</a:t>
            </a:r>
            <a:endParaRPr lang="en-US" dirty="0">
              <a:solidFill>
                <a:srgbClr val="FF0000"/>
              </a:solidFill>
            </a:endParaRPr>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49</a:t>
            </a:fld>
            <a:endParaRPr lang="en-US"/>
          </a:p>
        </p:txBody>
      </p:sp>
    </p:spTree>
    <p:extLst>
      <p:ext uri="{BB962C8B-B14F-4D97-AF65-F5344CB8AC3E}">
        <p14:creationId xmlns:p14="http://schemas.microsoft.com/office/powerpoint/2010/main" val="1183337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them at that</a:t>
            </a:r>
            <a:r>
              <a:rPr lang="en-US" baseline="0" dirty="0"/>
              <a:t> in Seminar One, we learned about </a:t>
            </a:r>
          </a:p>
          <a:p>
            <a:r>
              <a:rPr lang="en-US" baseline="0" dirty="0"/>
              <a:t>foundational scholarship</a:t>
            </a:r>
          </a:p>
          <a:p>
            <a:r>
              <a:rPr lang="en-US" baseline="0" dirty="0"/>
              <a:t>Types of community engaged scholarship</a:t>
            </a:r>
          </a:p>
          <a:p>
            <a:r>
              <a:rPr lang="en-US" baseline="0" dirty="0"/>
              <a:t>Community, community partners</a:t>
            </a:r>
          </a:p>
          <a:p>
            <a:endParaRPr lang="en-US" baseline="0" dirty="0"/>
          </a:p>
          <a:p>
            <a:r>
              <a:rPr lang="en-US" baseline="0" dirty="0"/>
              <a:t>NEEDS Accessibility</a:t>
            </a:r>
          </a:p>
          <a:p>
            <a:endParaRPr lang="en-US" baseline="0"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50</a:t>
            </a:fld>
            <a:endParaRPr lang="en-US" dirty="0"/>
          </a:p>
        </p:txBody>
      </p:sp>
    </p:spTree>
    <p:extLst>
      <p:ext uri="{BB962C8B-B14F-4D97-AF65-F5344CB8AC3E}">
        <p14:creationId xmlns:p14="http://schemas.microsoft.com/office/powerpoint/2010/main" val="3527427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a:t>
            </a:r>
            <a:r>
              <a:rPr lang="en-US" baseline="0" dirty="0"/>
              <a:t> https://www.google.com/search?q=infinity&amp;source=lnms&amp;tbm=isch&amp;sa=X&amp;ved=0ahUKEwjquYyD5LPdAhVk_4MKHRHJDsMQ_AUICigB&amp;biw=1920&amp;bih=925#imgrc=1Pc55Sa0wPEKVM:</a:t>
            </a:r>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52</a:t>
            </a:fld>
            <a:endParaRPr lang="en-US" dirty="0"/>
          </a:p>
        </p:txBody>
      </p:sp>
    </p:spTree>
    <p:extLst>
      <p:ext uri="{BB962C8B-B14F-4D97-AF65-F5344CB8AC3E}">
        <p14:creationId xmlns:p14="http://schemas.microsoft.com/office/powerpoint/2010/main" val="37127718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701675"/>
            <a:ext cx="4689475" cy="3517900"/>
          </a:xfrm>
        </p:spPr>
      </p:sp>
      <p:sp>
        <p:nvSpPr>
          <p:cNvPr id="3" name="Notes Placeholder 2"/>
          <p:cNvSpPr>
            <a:spLocks noGrp="1"/>
          </p:cNvSpPr>
          <p:nvPr>
            <p:ph type="body" idx="1"/>
          </p:nvPr>
        </p:nvSpPr>
        <p:spPr/>
        <p:txBody>
          <a:bodyPr>
            <a:normAutofit/>
          </a:bodyPr>
          <a:lstStyle/>
          <a:p>
            <a:r>
              <a:rPr lang="en-US" sz="1200" baseline="0" dirty="0"/>
              <a:t>Ask them to f</a:t>
            </a:r>
            <a:r>
              <a:rPr lang="en-US" sz="1200" dirty="0"/>
              <a:t>ollow along on the back of the “Key Concepts” handout.</a:t>
            </a:r>
          </a:p>
          <a:p>
            <a:endParaRPr lang="en-US" sz="1200" dirty="0"/>
          </a:p>
          <a:p>
            <a:r>
              <a:rPr lang="en-US" sz="1200" dirty="0"/>
              <a:t>Ask</a:t>
            </a:r>
            <a:r>
              <a:rPr lang="en-US" sz="1200" baseline="0" dirty="0"/>
              <a:t> them to “locate their work” on the back page</a:t>
            </a:r>
            <a:endParaRPr lang="en-US" sz="1200" dirty="0"/>
          </a:p>
        </p:txBody>
      </p:sp>
      <p:sp>
        <p:nvSpPr>
          <p:cNvPr id="4" name="Footer Placeholder 3"/>
          <p:cNvSpPr>
            <a:spLocks noGrp="1"/>
          </p:cNvSpPr>
          <p:nvPr>
            <p:ph type="ftr" sz="quarter" idx="10"/>
          </p:nvPr>
        </p:nvSpPr>
        <p:spPr/>
        <p:txBody>
          <a:bodyPr/>
          <a:lstStyle/>
          <a:p>
            <a:pPr>
              <a:defRPr/>
            </a:pPr>
            <a:r>
              <a:rPr lang="en-US"/>
              <a:t>© Michigan State University Board of Trustees </a:t>
            </a:r>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55</a:t>
            </a:fld>
            <a:endParaRPr lang="en-US"/>
          </a:p>
        </p:txBody>
      </p:sp>
    </p:spTree>
    <p:extLst>
      <p:ext uri="{BB962C8B-B14F-4D97-AF65-F5344CB8AC3E}">
        <p14:creationId xmlns:p14="http://schemas.microsoft.com/office/powerpoint/2010/main" val="15755812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xfrm>
            <a:off x="1162050" y="701675"/>
            <a:ext cx="4689475" cy="3517900"/>
          </a:xfrm>
          <a:ln/>
        </p:spPr>
      </p:sp>
      <p:sp>
        <p:nvSpPr>
          <p:cNvPr id="70659" name="Notes Placeholder 2"/>
          <p:cNvSpPr>
            <a:spLocks noGrp="1"/>
          </p:cNvSpPr>
          <p:nvPr>
            <p:ph type="body" idx="1"/>
          </p:nvPr>
        </p:nvSpPr>
        <p:spPr>
          <a:noFill/>
          <a:ln/>
        </p:spPr>
        <p:txBody>
          <a:bodyPr/>
          <a:lstStyle/>
          <a:p>
            <a:r>
              <a:rPr lang="en-US" dirty="0" err="1">
                <a:ea typeface="ＭＳ Ｐゴシック" pitchFamily="34" charset="-128"/>
              </a:rPr>
              <a:t>GradCert</a:t>
            </a:r>
            <a:r>
              <a:rPr lang="en-US" dirty="0">
                <a:ea typeface="ＭＳ Ｐゴシック" pitchFamily="34" charset="-128"/>
              </a:rPr>
              <a:t> Examples:</a:t>
            </a:r>
          </a:p>
          <a:p>
            <a:endParaRPr lang="en-US" dirty="0">
              <a:ea typeface="ＭＳ Ｐゴシック"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Community psychology grad student works with employees and board members of women’s shelter to conduct an evaluation about empowerment, including clients’ views of shelter staff’s practices.</a:t>
            </a:r>
          </a:p>
          <a:p>
            <a:endParaRPr lang="en-US" dirty="0">
              <a:ea typeface="ＭＳ Ｐゴシック" pitchFamily="34" charset="-128"/>
            </a:endParaRPr>
          </a:p>
          <a:p>
            <a:r>
              <a:rPr lang="en-US" dirty="0">
                <a:ea typeface="ＭＳ Ｐゴシック" pitchFamily="34" charset="-128"/>
              </a:rPr>
              <a:t>Archaeology grad student—following guidance of local history group—uses remote sensing equipment to determine presence of underground artifacts and structures.</a:t>
            </a:r>
          </a:p>
        </p:txBody>
      </p:sp>
      <p:sp>
        <p:nvSpPr>
          <p:cNvPr id="70660" name="Slide Number Placeholder 3"/>
          <p:cNvSpPr>
            <a:spLocks noGrp="1"/>
          </p:cNvSpPr>
          <p:nvPr>
            <p:ph type="sldNum" sz="quarter" idx="5"/>
          </p:nvPr>
        </p:nvSpPr>
        <p:spPr>
          <a:noFill/>
        </p:spPr>
        <p:txBody>
          <a:bodyPr/>
          <a:lstStyle/>
          <a:p>
            <a:pPr defTabSz="934000"/>
            <a:fld id="{A9BD9E56-A1D0-4AC7-AB60-941B34417D35}" type="slidenum">
              <a:rPr lang="en-US" smtClean="0">
                <a:ea typeface="ＭＳ Ｐゴシック" pitchFamily="34" charset="-128"/>
              </a:rPr>
              <a:pPr defTabSz="934000"/>
              <a:t>56</a:t>
            </a:fld>
            <a:endParaRPr lang="en-US" dirty="0">
              <a:ea typeface="ＭＳ Ｐゴシック" pitchFamily="34" charset="-128"/>
            </a:endParaRPr>
          </a:p>
        </p:txBody>
      </p:sp>
      <p:sp>
        <p:nvSpPr>
          <p:cNvPr id="70661" name="Footer Placeholder 4"/>
          <p:cNvSpPr>
            <a:spLocks noGrp="1"/>
          </p:cNvSpPr>
          <p:nvPr>
            <p:ph type="ftr" sz="quarter" idx="4"/>
          </p:nvPr>
        </p:nvSpPr>
        <p:spPr>
          <a:noFill/>
        </p:spPr>
        <p:txBody>
          <a:bodyPr/>
          <a:lstStyle/>
          <a:p>
            <a:pPr defTabSz="934000"/>
            <a:r>
              <a:rPr lang="en-US">
                <a:ea typeface="ＭＳ Ｐゴシック" pitchFamily="34" charset="-128"/>
              </a:rPr>
              <a:t>© Michigan State University Board of Trustees </a:t>
            </a:r>
            <a:endParaRPr lang="en-US" dirty="0">
              <a:ea typeface="ＭＳ Ｐゴシック" pitchFamily="34" charset="-128"/>
            </a:endParaRPr>
          </a:p>
        </p:txBody>
      </p:sp>
    </p:spTree>
    <p:extLst>
      <p:ext uri="{BB962C8B-B14F-4D97-AF65-F5344CB8AC3E}">
        <p14:creationId xmlns:p14="http://schemas.microsoft.com/office/powerpoint/2010/main" val="3106169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HANDOUT.</a:t>
            </a:r>
          </a:p>
          <a:p>
            <a:endParaRPr lang="en-US" baseline="0" dirty="0"/>
          </a:p>
          <a:p>
            <a:r>
              <a:rPr lang="en-US" baseline="0" dirty="0"/>
              <a:t>During the rest of this seminar/workshop, we are going to focus on Community Partner Knowledge (#4). Degree of Engagement (#10), Academic Products (#13), Public Products (#14), and Motivations (#15). Other seminars will focus the other variations.</a:t>
            </a:r>
          </a:p>
          <a:p>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7</a:t>
            </a:fld>
            <a:endParaRPr lang="en-US" dirty="0"/>
          </a:p>
        </p:txBody>
      </p:sp>
    </p:spTree>
    <p:extLst>
      <p:ext uri="{BB962C8B-B14F-4D97-AF65-F5344CB8AC3E}">
        <p14:creationId xmlns:p14="http://schemas.microsoft.com/office/powerpoint/2010/main" val="4110222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working with students (in a class or as a supervisor of a community engaged research project), you need to be aware of your responsibilities for preparing them as community engaged researchers and with the IRB. </a:t>
            </a:r>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57</a:t>
            </a:fld>
            <a:endParaRPr lang="en-US" dirty="0"/>
          </a:p>
        </p:txBody>
      </p:sp>
    </p:spTree>
    <p:extLst>
      <p:ext uri="{BB962C8B-B14F-4D97-AF65-F5344CB8AC3E}">
        <p14:creationId xmlns:p14="http://schemas.microsoft.com/office/powerpoint/2010/main" val="3306558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Image is from: </a:t>
            </a:r>
            <a:r>
              <a:rPr lang="en-US" baseline="0" dirty="0"/>
              <a:t>: https://www.istockphoto.com/illustrations/tug-of-war-kids?mediatype=illustration&amp;phrase=tug%20of%20war%20kids&amp;sort=mostpopular</a:t>
            </a:r>
            <a:endParaRPr lang="en-US" dirty="0"/>
          </a:p>
          <a:p>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59</a:t>
            </a:fld>
            <a:endParaRPr lang="en-US" dirty="0"/>
          </a:p>
        </p:txBody>
      </p:sp>
    </p:spTree>
    <p:extLst>
      <p:ext uri="{BB962C8B-B14F-4D97-AF65-F5344CB8AC3E}">
        <p14:creationId xmlns:p14="http://schemas.microsoft.com/office/powerpoint/2010/main" val="827645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ea typeface="ＭＳ Ｐゴシック" pitchFamily="34" charset="-128"/>
              </a:rPr>
              <a:t>GradCert</a:t>
            </a:r>
            <a:r>
              <a:rPr lang="en-US" dirty="0">
                <a:ea typeface="ＭＳ Ｐゴシック" pitchFamily="34" charset="-128"/>
              </a:rPr>
              <a:t> Examples:</a:t>
            </a:r>
          </a:p>
          <a:p>
            <a:endParaRPr lang="en-US" dirty="0">
              <a:ea typeface="ＭＳ Ｐゴシック" pitchFamily="34" charset="-128"/>
            </a:endParaRPr>
          </a:p>
          <a:p>
            <a:r>
              <a:rPr lang="en-US" dirty="0"/>
              <a:t>REACH Studio Art Center  works with youth group member, who identify bullying as an issue and select comic book illustration as a medium. Grad Cert student invites renowned comic book illustrator for youth workshops. Youth develop their own storyboards and comic book illustrations, which result in a off campus gallery show and reception.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tx1"/>
                </a:solidFill>
              </a:rPr>
              <a:t>Studio Art student proposes to work in Detroit based after school program for youth. Together they identify key ideas and experiences and work together to learn how to use metal and stone to create objects of art that represent their experiences.</a:t>
            </a:r>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60</a:t>
            </a:fld>
            <a:endParaRPr lang="en-US"/>
          </a:p>
        </p:txBody>
      </p:sp>
    </p:spTree>
    <p:extLst>
      <p:ext uri="{BB962C8B-B14F-4D97-AF65-F5344CB8AC3E}">
        <p14:creationId xmlns:p14="http://schemas.microsoft.com/office/powerpoint/2010/main" val="34713865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Image is from:</a:t>
            </a:r>
            <a:r>
              <a:rPr lang="en-US" baseline="0" dirty="0"/>
              <a:t> : https://www.istockphoto.com/illustrations/tug-of-war-kids?mediatype=illustration&amp;phrase=tug%20of%20war%20kids&amp;sort=mostpopular</a:t>
            </a:r>
            <a:endParaRPr lang="en-US" dirty="0"/>
          </a:p>
          <a:p>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62</a:t>
            </a:fld>
            <a:endParaRPr lang="en-US" dirty="0"/>
          </a:p>
        </p:txBody>
      </p:sp>
    </p:spTree>
    <p:extLst>
      <p:ext uri="{BB962C8B-B14F-4D97-AF65-F5344CB8AC3E}">
        <p14:creationId xmlns:p14="http://schemas.microsoft.com/office/powerpoint/2010/main" val="38663796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701675"/>
            <a:ext cx="4689475" cy="3517900"/>
          </a:xfrm>
        </p:spPr>
      </p:sp>
      <p:sp>
        <p:nvSpPr>
          <p:cNvPr id="3" name="Notes Placeholder 2"/>
          <p:cNvSpPr>
            <a:spLocks noGrp="1"/>
          </p:cNvSpPr>
          <p:nvPr>
            <p:ph type="body" idx="1"/>
          </p:nvPr>
        </p:nvSpPr>
        <p:spPr/>
        <p:txBody>
          <a:bodyPr>
            <a:normAutofit/>
          </a:bodyPr>
          <a:lstStyle/>
          <a:p>
            <a:r>
              <a:rPr lang="en-US" dirty="0">
                <a:ea typeface="ＭＳ Ｐゴシック" pitchFamily="34" charset="-128"/>
              </a:rPr>
              <a:t>Emphasize:</a:t>
            </a:r>
          </a:p>
          <a:p>
            <a:pPr marL="171450" indent="-171450">
              <a:buFont typeface="Arial" panose="020B0604020202020204" pitchFamily="34" charset="0"/>
              <a:buChar char="•"/>
            </a:pPr>
            <a:r>
              <a:rPr lang="en-US" sz="1200" baseline="0" dirty="0">
                <a:ea typeface="ＭＳ Ｐゴシック" pitchFamily="34" charset="-128"/>
              </a:rPr>
              <a:t>difference in for-credit, not for credit (informal, </a:t>
            </a:r>
            <a:r>
              <a:rPr lang="en-US" sz="1200" baseline="0" dirty="0" err="1">
                <a:ea typeface="ＭＳ Ｐゴシック" pitchFamily="34" charset="-128"/>
              </a:rPr>
              <a:t>nonformal</a:t>
            </a:r>
            <a:r>
              <a:rPr lang="en-US" sz="1200" baseline="0" dirty="0">
                <a:ea typeface="ＭＳ Ｐゴシック" pitchFamily="34" charset="-128"/>
              </a:rPr>
              <a:t>)</a:t>
            </a:r>
          </a:p>
          <a:p>
            <a:pPr marL="171450" indent="-171450">
              <a:buFont typeface="Arial" panose="020B0604020202020204" pitchFamily="34" charset="0"/>
              <a:buChar char="•"/>
            </a:pPr>
            <a:r>
              <a:rPr lang="en-US" sz="1200" baseline="0" dirty="0">
                <a:ea typeface="ＭＳ Ｐゴシック" pitchFamily="34" charset="-128"/>
              </a:rPr>
              <a:t>that this is important even for people interested in research (researchers are asked for interviews, to make materials, translate, etc., and are sometimes employed at liberal arts and comprehensive colleges where they are expected to teach)  </a:t>
            </a:r>
          </a:p>
          <a:p>
            <a:pPr marL="171450" indent="-171450">
              <a:buFont typeface="Arial" panose="020B0604020202020204" pitchFamily="34" charset="0"/>
              <a:buChar char="•"/>
            </a:pPr>
            <a:r>
              <a:rPr lang="en-US" sz="1200" baseline="0" dirty="0">
                <a:ea typeface="ＭＳ Ｐゴシック" pitchFamily="34" charset="-128"/>
              </a:rPr>
              <a:t>including service-learning or community-based research into classes can be a way to incorporate community engagement into work assignments</a:t>
            </a:r>
          </a:p>
        </p:txBody>
      </p:sp>
      <p:sp>
        <p:nvSpPr>
          <p:cNvPr id="4" name="Footer Placeholder 3"/>
          <p:cNvSpPr>
            <a:spLocks noGrp="1"/>
          </p:cNvSpPr>
          <p:nvPr>
            <p:ph type="ftr" sz="quarter" idx="10"/>
          </p:nvPr>
        </p:nvSpPr>
        <p:spPr/>
        <p:txBody>
          <a:bodyPr/>
          <a:lstStyle/>
          <a:p>
            <a:pPr>
              <a:defRPr/>
            </a:pPr>
            <a:r>
              <a:rPr lang="en-US"/>
              <a:t>© Michigan State University Board of Trustees </a:t>
            </a:r>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63</a:t>
            </a:fld>
            <a:endParaRPr lang="en-US"/>
          </a:p>
        </p:txBody>
      </p:sp>
    </p:spTree>
    <p:extLst>
      <p:ext uri="{BB962C8B-B14F-4D97-AF65-F5344CB8AC3E}">
        <p14:creationId xmlns:p14="http://schemas.microsoft.com/office/powerpoint/2010/main" val="14898174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xfrm>
            <a:off x="1162050" y="701675"/>
            <a:ext cx="4689475" cy="3517900"/>
          </a:xfrm>
          <a:ln/>
        </p:spPr>
      </p:sp>
      <p:sp>
        <p:nvSpPr>
          <p:cNvPr id="71683" name="Notes Placeholder 2"/>
          <p:cNvSpPr>
            <a:spLocks noGrp="1"/>
          </p:cNvSpPr>
          <p:nvPr>
            <p:ph type="body" idx="1"/>
          </p:nvPr>
        </p:nvSpPr>
        <p:spPr>
          <a:noFill/>
          <a:ln/>
        </p:spPr>
        <p:txBody>
          <a:bodyPr/>
          <a:lstStyle/>
          <a:p>
            <a:r>
              <a:rPr lang="en-US" dirty="0" err="1">
                <a:ea typeface="ＭＳ Ｐゴシック" pitchFamily="34" charset="-128"/>
              </a:rPr>
              <a:t>GradCert</a:t>
            </a:r>
            <a:r>
              <a:rPr lang="en-US" dirty="0">
                <a:ea typeface="ＭＳ Ｐゴシック" pitchFamily="34" charset="-128"/>
              </a:rPr>
              <a:t> Examples:</a:t>
            </a:r>
          </a:p>
          <a:p>
            <a:endParaRPr lang="en-US" dirty="0">
              <a:ea typeface="ＭＳ Ｐゴシック" pitchFamily="34" charset="-128"/>
            </a:endParaRPr>
          </a:p>
          <a:p>
            <a:r>
              <a:rPr lang="en-US" baseline="0" dirty="0">
                <a:ea typeface="ＭＳ Ｐゴシック" pitchFamily="34" charset="-128"/>
              </a:rPr>
              <a:t>Writing, Rhetoric, and American Cultures grad student supports service-learning students in an undergraduate writing class to partner with community nonprofits to write webpages, brochures, and other promotional materials that represent the priorities and voices of the nonprofit agencies.</a:t>
            </a:r>
          </a:p>
          <a:p>
            <a:endParaRPr lang="en-US" baseline="0" dirty="0">
              <a:ea typeface="ＭＳ Ｐゴシック" pitchFamily="34" charset="-128"/>
            </a:endParaRPr>
          </a:p>
          <a:p>
            <a:r>
              <a:rPr lang="en-US" baseline="0" dirty="0">
                <a:ea typeface="ＭＳ Ｐゴシック" pitchFamily="34" charset="-128"/>
              </a:rPr>
              <a:t>African and African American studies grad student works with youth leadership group in Lansing K-12 school. The youth set the agenda for activities, which include their participation in service to their local communities.</a:t>
            </a:r>
          </a:p>
        </p:txBody>
      </p:sp>
      <p:sp>
        <p:nvSpPr>
          <p:cNvPr id="71684" name="Slide Number Placeholder 3"/>
          <p:cNvSpPr>
            <a:spLocks noGrp="1"/>
          </p:cNvSpPr>
          <p:nvPr>
            <p:ph type="sldNum" sz="quarter" idx="5"/>
          </p:nvPr>
        </p:nvSpPr>
        <p:spPr>
          <a:noFill/>
        </p:spPr>
        <p:txBody>
          <a:bodyPr/>
          <a:lstStyle/>
          <a:p>
            <a:pPr defTabSz="934000"/>
            <a:fld id="{A68150A4-3A7A-44C5-BEFD-2B1087CDA98F}" type="slidenum">
              <a:rPr lang="en-US" smtClean="0">
                <a:ea typeface="ＭＳ Ｐゴシック" pitchFamily="34" charset="-128"/>
              </a:rPr>
              <a:pPr defTabSz="934000"/>
              <a:t>64</a:t>
            </a:fld>
            <a:endParaRPr lang="en-US" dirty="0">
              <a:ea typeface="ＭＳ Ｐゴシック" pitchFamily="34" charset="-128"/>
            </a:endParaRPr>
          </a:p>
        </p:txBody>
      </p:sp>
      <p:sp>
        <p:nvSpPr>
          <p:cNvPr id="71685" name="Footer Placeholder 4"/>
          <p:cNvSpPr>
            <a:spLocks noGrp="1"/>
          </p:cNvSpPr>
          <p:nvPr>
            <p:ph type="ftr" sz="quarter" idx="4"/>
          </p:nvPr>
        </p:nvSpPr>
        <p:spPr>
          <a:noFill/>
        </p:spPr>
        <p:txBody>
          <a:bodyPr/>
          <a:lstStyle/>
          <a:p>
            <a:pPr defTabSz="934000"/>
            <a:r>
              <a:rPr lang="en-US">
                <a:ea typeface="ＭＳ Ｐゴシック" pitchFamily="34" charset="-128"/>
              </a:rPr>
              <a:t>© Michigan State University Board of Trustees </a:t>
            </a:r>
            <a:endParaRPr lang="en-US" dirty="0">
              <a:ea typeface="ＭＳ Ｐゴシック" pitchFamily="34" charset="-128"/>
            </a:endParaRPr>
          </a:p>
        </p:txBody>
      </p:sp>
    </p:spTree>
    <p:extLst>
      <p:ext uri="{BB962C8B-B14F-4D97-AF65-F5344CB8AC3E}">
        <p14:creationId xmlns:p14="http://schemas.microsoft.com/office/powerpoint/2010/main" val="13865483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ea typeface="ＭＳ Ｐゴシック" pitchFamily="34" charset="-128"/>
              </a:rPr>
              <a:t>GradCert</a:t>
            </a:r>
            <a:r>
              <a:rPr lang="en-US" dirty="0">
                <a:ea typeface="ＭＳ Ｐゴシック" pitchFamily="34" charset="-128"/>
              </a:rPr>
              <a:t> Examples:</a:t>
            </a:r>
          </a:p>
          <a:p>
            <a:endParaRPr lang="en-US" dirty="0">
              <a:ea typeface="ＭＳ Ｐゴシック" pitchFamily="34" charset="-128"/>
            </a:endParaRPr>
          </a:p>
          <a:p>
            <a:r>
              <a:rPr lang="en-US" dirty="0">
                <a:ea typeface="ＭＳ Ｐゴシック" pitchFamily="34" charset="-128"/>
              </a:rPr>
              <a:t>Community Sustainability student and outreach coordinator for state-wide conservation organization provides educational workshops and trainings at special events to educate youth and their parents.</a:t>
            </a:r>
          </a:p>
          <a:p>
            <a:endParaRPr lang="en-US" dirty="0">
              <a:ea typeface="ＭＳ Ｐゴシック" pitchFamily="34" charset="-128"/>
            </a:endParaRPr>
          </a:p>
          <a:p>
            <a:r>
              <a:rPr lang="en-US" dirty="0">
                <a:ea typeface="ＭＳ Ｐゴシック" pitchFamily="34" charset="-128"/>
              </a:rPr>
              <a:t>Education grad student coordinates LATTICE, a professional development network for school teachers and international students, and provides training in how to internationalize the curriculum. </a:t>
            </a:r>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65</a:t>
            </a:fld>
            <a:endParaRPr lang="en-US"/>
          </a:p>
        </p:txBody>
      </p:sp>
    </p:spTree>
    <p:extLst>
      <p:ext uri="{BB962C8B-B14F-4D97-AF65-F5344CB8AC3E}">
        <p14:creationId xmlns:p14="http://schemas.microsoft.com/office/powerpoint/2010/main" val="3711938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from: https://www.istockphoto.com/illustrations/tug-of-war-kids?mediatype=illustration&amp;phrase=tug%20of%20war%20kids&amp;sort=mostpopular</a:t>
            </a:r>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68</a:t>
            </a:fld>
            <a:endParaRPr lang="en-US" dirty="0"/>
          </a:p>
        </p:txBody>
      </p:sp>
    </p:spTree>
    <p:extLst>
      <p:ext uri="{BB962C8B-B14F-4D97-AF65-F5344CB8AC3E}">
        <p14:creationId xmlns:p14="http://schemas.microsoft.com/office/powerpoint/2010/main" val="12384292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69</a:t>
            </a:fld>
            <a:endParaRPr lang="en-US"/>
          </a:p>
        </p:txBody>
      </p:sp>
    </p:spTree>
    <p:extLst>
      <p:ext uri="{BB962C8B-B14F-4D97-AF65-F5344CB8AC3E}">
        <p14:creationId xmlns:p14="http://schemas.microsoft.com/office/powerpoint/2010/main" val="2815038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1162050" y="701675"/>
            <a:ext cx="4689475" cy="3517900"/>
          </a:xfrm>
          <a:ln/>
        </p:spPr>
      </p:sp>
      <p:sp>
        <p:nvSpPr>
          <p:cNvPr id="72707" name="Notes Placeholder 2"/>
          <p:cNvSpPr>
            <a:spLocks noGrp="1"/>
          </p:cNvSpPr>
          <p:nvPr>
            <p:ph type="body" idx="1"/>
          </p:nvPr>
        </p:nvSpPr>
        <p:spPr>
          <a:noFill/>
          <a:ln/>
        </p:spPr>
        <p:txBody>
          <a:bodyPr/>
          <a:lstStyle/>
          <a:p>
            <a:r>
              <a:rPr lang="en-US" dirty="0" err="1">
                <a:ea typeface="ＭＳ Ｐゴシック" pitchFamily="34" charset="-128"/>
              </a:rPr>
              <a:t>GradCert</a:t>
            </a:r>
            <a:r>
              <a:rPr lang="en-US" dirty="0">
                <a:ea typeface="ＭＳ Ｐゴシック" pitchFamily="34" charset="-128"/>
              </a:rPr>
              <a:t> Examples:</a:t>
            </a:r>
          </a:p>
          <a:p>
            <a:endParaRPr lang="en-US" dirty="0">
              <a:ea typeface="ＭＳ Ｐゴシック" pitchFamily="34" charset="-128"/>
            </a:endParaRPr>
          </a:p>
          <a:p>
            <a:r>
              <a:rPr lang="en-US" dirty="0">
                <a:ea typeface="ＭＳ Ｐゴシック" pitchFamily="34" charset="-128"/>
              </a:rPr>
              <a:t>Community sustainability grad student works with youth leadership group at local nature center to design a “nature play” area for children to explore nature with little to no adult supervision. </a:t>
            </a:r>
          </a:p>
          <a:p>
            <a:endParaRPr lang="en-US" dirty="0">
              <a:ea typeface="ＭＳ Ｐゴシック" pitchFamily="34" charset="-128"/>
            </a:endParaRPr>
          </a:p>
          <a:p>
            <a:r>
              <a:rPr lang="en-US" dirty="0">
                <a:ea typeface="ＭＳ Ｐゴシック" pitchFamily="34" charset="-128"/>
              </a:rPr>
              <a:t>Student affairs administration grad student uses her diversity/ inclusion and qualitative research skills to interview members of a local yoga studio and to develop story-based promotional materials for the studio to use on their website and in their marketing materials.</a:t>
            </a:r>
          </a:p>
        </p:txBody>
      </p:sp>
      <p:sp>
        <p:nvSpPr>
          <p:cNvPr id="72708" name="Slide Number Placeholder 3"/>
          <p:cNvSpPr>
            <a:spLocks noGrp="1"/>
          </p:cNvSpPr>
          <p:nvPr>
            <p:ph type="sldNum" sz="quarter" idx="5"/>
          </p:nvPr>
        </p:nvSpPr>
        <p:spPr>
          <a:noFill/>
        </p:spPr>
        <p:txBody>
          <a:bodyPr/>
          <a:lstStyle/>
          <a:p>
            <a:pPr defTabSz="934000"/>
            <a:fld id="{838ECBF1-EFE9-4505-A0D7-0CC77806F433}" type="slidenum">
              <a:rPr lang="en-US" smtClean="0">
                <a:ea typeface="ＭＳ Ｐゴシック" pitchFamily="34" charset="-128"/>
              </a:rPr>
              <a:pPr defTabSz="934000"/>
              <a:t>70</a:t>
            </a:fld>
            <a:endParaRPr lang="en-US" dirty="0">
              <a:ea typeface="ＭＳ Ｐゴシック" pitchFamily="34" charset="-128"/>
            </a:endParaRPr>
          </a:p>
        </p:txBody>
      </p:sp>
      <p:sp>
        <p:nvSpPr>
          <p:cNvPr id="72709" name="Footer Placeholder 4"/>
          <p:cNvSpPr>
            <a:spLocks noGrp="1"/>
          </p:cNvSpPr>
          <p:nvPr>
            <p:ph type="ftr" sz="quarter" idx="4"/>
          </p:nvPr>
        </p:nvSpPr>
        <p:spPr>
          <a:noFill/>
        </p:spPr>
        <p:txBody>
          <a:bodyPr/>
          <a:lstStyle/>
          <a:p>
            <a:pPr defTabSz="934000"/>
            <a:r>
              <a:rPr lang="en-US">
                <a:ea typeface="ＭＳ Ｐゴシック" pitchFamily="34" charset="-128"/>
              </a:rPr>
              <a:t>© Michigan State University Board of Trustees </a:t>
            </a:r>
            <a:endParaRPr lang="en-US" dirty="0">
              <a:ea typeface="ＭＳ Ｐゴシック" pitchFamily="34" charset="-128"/>
            </a:endParaRPr>
          </a:p>
        </p:txBody>
      </p:sp>
    </p:spTree>
    <p:extLst>
      <p:ext uri="{BB962C8B-B14F-4D97-AF65-F5344CB8AC3E}">
        <p14:creationId xmlns:p14="http://schemas.microsoft.com/office/powerpoint/2010/main" val="1536006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10</a:t>
            </a:fld>
            <a:endParaRPr lang="en-US" dirty="0"/>
          </a:p>
        </p:txBody>
      </p:sp>
    </p:spTree>
    <p:extLst>
      <p:ext uri="{BB962C8B-B14F-4D97-AF65-F5344CB8AC3E}">
        <p14:creationId xmlns:p14="http://schemas.microsoft.com/office/powerpoint/2010/main" val="20692415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from: https://www.istockphoto.com/illustrations/tug-of-war-kids?mediatype=illustration&amp;phrase=tug%20of%20war%20kids&amp;sort=mostpopular</a:t>
            </a:r>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37C86F26-1376-514D-9177-319FD02AB5B1}" type="slidenum">
              <a:rPr lang="en-US" smtClean="0"/>
              <a:pPr>
                <a:defRPr/>
              </a:pPr>
              <a:t>71</a:t>
            </a:fld>
            <a:endParaRPr lang="en-US" dirty="0"/>
          </a:p>
        </p:txBody>
      </p:sp>
    </p:spTree>
    <p:extLst>
      <p:ext uri="{BB962C8B-B14F-4D97-AF65-F5344CB8AC3E}">
        <p14:creationId xmlns:p14="http://schemas.microsoft.com/office/powerpoint/2010/main" val="29482750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701675"/>
            <a:ext cx="4689475" cy="3517900"/>
          </a:xfrm>
        </p:spPr>
      </p:sp>
      <p:sp>
        <p:nvSpPr>
          <p:cNvPr id="3" name="Notes Placeholder 2"/>
          <p:cNvSpPr>
            <a:spLocks noGrp="1"/>
          </p:cNvSpPr>
          <p:nvPr>
            <p:ph type="body" idx="1"/>
          </p:nvPr>
        </p:nvSpPr>
        <p:spPr/>
        <p:txBody>
          <a:bodyPr>
            <a:normAutofit/>
          </a:bodyPr>
          <a:lstStyle/>
          <a:p>
            <a:r>
              <a:rPr lang="en-US" dirty="0"/>
              <a:t>Emphasize:</a:t>
            </a:r>
            <a:r>
              <a:rPr lang="en-US" baseline="0" dirty="0"/>
              <a:t> </a:t>
            </a:r>
          </a:p>
          <a:p>
            <a:pPr marL="171450" indent="-171450">
              <a:buFont typeface="Arial" panose="020B0604020202020204" pitchFamily="34" charset="0"/>
              <a:buChar char="•"/>
            </a:pPr>
            <a:r>
              <a:rPr lang="en-US" baseline="0" dirty="0"/>
              <a:t>that this is a newer area</a:t>
            </a:r>
          </a:p>
          <a:p>
            <a:pPr marL="171450" indent="-171450">
              <a:buFont typeface="Arial" panose="020B0604020202020204" pitchFamily="34" charset="0"/>
              <a:buChar char="•"/>
            </a:pPr>
            <a:r>
              <a:rPr lang="en-US" baseline="0" dirty="0"/>
              <a:t>some disciplines more or less likely to engage in this</a:t>
            </a:r>
          </a:p>
          <a:p>
            <a:pPr marL="171450" indent="-171450">
              <a:buFont typeface="Arial" panose="020B0604020202020204" pitchFamily="34" charset="0"/>
              <a:buChar char="•"/>
            </a:pPr>
            <a:r>
              <a:rPr lang="en-US" baseline="0" dirty="0"/>
              <a:t>it may resonate with more people if it had a different name, perhaps “social entrepreneurship” </a:t>
            </a:r>
          </a:p>
          <a:p>
            <a:endParaRPr lang="en-US" baseline="0" dirty="0"/>
          </a:p>
          <a:p>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72</a:t>
            </a:fld>
            <a:endParaRPr lang="en-US"/>
          </a:p>
        </p:txBody>
      </p:sp>
    </p:spTree>
    <p:extLst>
      <p:ext uri="{BB962C8B-B14F-4D97-AF65-F5344CB8AC3E}">
        <p14:creationId xmlns:p14="http://schemas.microsoft.com/office/powerpoint/2010/main" val="28299409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2050" y="701675"/>
            <a:ext cx="4689475" cy="3517900"/>
          </a:xfrm>
        </p:spPr>
      </p:sp>
      <p:sp>
        <p:nvSpPr>
          <p:cNvPr id="3" name="Notes Placeholder 2"/>
          <p:cNvSpPr>
            <a:spLocks noGrp="1"/>
          </p:cNvSpPr>
          <p:nvPr>
            <p:ph type="body" idx="1"/>
          </p:nvPr>
        </p:nvSpPr>
        <p:spPr/>
        <p:txBody>
          <a:bodyPr>
            <a:normAutofit/>
          </a:bodyPr>
          <a:lstStyle/>
          <a:p>
            <a:r>
              <a:rPr lang="en-US" dirty="0" err="1">
                <a:ea typeface="ＭＳ Ｐゴシック" pitchFamily="34" charset="-128"/>
              </a:rPr>
              <a:t>GradCert</a:t>
            </a:r>
            <a:r>
              <a:rPr lang="en-US" dirty="0">
                <a:ea typeface="ＭＳ Ｐゴシック" pitchFamily="34" charset="-128"/>
              </a:rPr>
              <a:t> Examples:</a:t>
            </a:r>
          </a:p>
          <a:p>
            <a:endParaRPr lang="en-US" dirty="0">
              <a:ea typeface="ＭＳ Ｐゴシック" pitchFamily="34" charset="-128"/>
            </a:endParaRPr>
          </a:p>
          <a:p>
            <a:r>
              <a:rPr lang="en-US" dirty="0"/>
              <a:t>A Chemistry </a:t>
            </a:r>
            <a:r>
              <a:rPr lang="en-US" dirty="0" err="1"/>
              <a:t>Ph.D</a:t>
            </a:r>
            <a:r>
              <a:rPr lang="en-US" dirty="0"/>
              <a:t> student and Humphrey Fellow with an MBA collaborated with chemistry professors to identify and develop plans to commercialize results of their chemistry research.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chemeClr val="tx1"/>
                </a:solidFill>
              </a:rPr>
              <a:t>A nonprofit leader collaborates with engineering faculty member to have capstone course undergraduates </a:t>
            </a:r>
            <a:r>
              <a:rPr lang="en-US" sz="1200" b="0" dirty="0">
                <a:solidFill>
                  <a:schemeClr val="tx1"/>
                </a:solidFill>
              </a:rPr>
              <a:t>design and prototype three inventions </a:t>
            </a:r>
            <a:r>
              <a:rPr lang="en-US" sz="1200" dirty="0">
                <a:solidFill>
                  <a:schemeClr val="tx1"/>
                </a:solidFill>
              </a:rPr>
              <a:t>that will simplify and make safer routine procedures at the nonprofit organization.</a:t>
            </a:r>
          </a:p>
        </p:txBody>
      </p:sp>
      <p:sp>
        <p:nvSpPr>
          <p:cNvPr id="4" name="Footer Placeholder 3"/>
          <p:cNvSpPr>
            <a:spLocks noGrp="1"/>
          </p:cNvSpPr>
          <p:nvPr>
            <p:ph type="ftr" sz="quarter" idx="10"/>
          </p:nvPr>
        </p:nvSpPr>
        <p:spPr/>
        <p:txBody>
          <a:bodyPr/>
          <a:lstStyle/>
          <a:p>
            <a:pPr>
              <a:defRPr/>
            </a:pPr>
            <a:r>
              <a:rPr lang="en-US"/>
              <a:t>© Michigan State University Board of Trustees </a:t>
            </a:r>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73</a:t>
            </a:fld>
            <a:endParaRPr lang="en-US"/>
          </a:p>
        </p:txBody>
      </p:sp>
    </p:spTree>
    <p:extLst>
      <p:ext uri="{BB962C8B-B14F-4D97-AF65-F5344CB8AC3E}">
        <p14:creationId xmlns:p14="http://schemas.microsoft.com/office/powerpoint/2010/main" val="37115278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u="none" dirty="0"/>
              <a:t>NOTE</a:t>
            </a:r>
            <a:r>
              <a:rPr lang="en-US" dirty="0"/>
              <a:t>:  While</a:t>
            </a:r>
            <a:r>
              <a:rPr lang="en-US" baseline="0" dirty="0"/>
              <a:t> “Key Concepts” handout shows four discrete columns representing types of community-engaged scholarship, and most people’s community-engaged scholarship falls in ONE column, there are definitely overlaps.  For some, the columns may feel artificial because your work is in an overlapping area.</a:t>
            </a:r>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74</a:t>
            </a:fld>
            <a:endParaRPr lang="en-US"/>
          </a:p>
        </p:txBody>
      </p:sp>
    </p:spTree>
    <p:extLst>
      <p:ext uri="{BB962C8B-B14F-4D97-AF65-F5344CB8AC3E}">
        <p14:creationId xmlns:p14="http://schemas.microsoft.com/office/powerpoint/2010/main" val="12210446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88</a:t>
            </a:fld>
            <a:endParaRPr lang="en-US"/>
          </a:p>
        </p:txBody>
      </p:sp>
    </p:spTree>
    <p:extLst>
      <p:ext uri="{BB962C8B-B14F-4D97-AF65-F5344CB8AC3E}">
        <p14:creationId xmlns:p14="http://schemas.microsoft.com/office/powerpoint/2010/main" val="25628315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89</a:t>
            </a:fld>
            <a:endParaRPr lang="en-US"/>
          </a:p>
        </p:txBody>
      </p:sp>
    </p:spTree>
    <p:extLst>
      <p:ext uri="{BB962C8B-B14F-4D97-AF65-F5344CB8AC3E}">
        <p14:creationId xmlns:p14="http://schemas.microsoft.com/office/powerpoint/2010/main" val="23189865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90</a:t>
            </a:fld>
            <a:endParaRPr lang="en-US"/>
          </a:p>
        </p:txBody>
      </p:sp>
    </p:spTree>
    <p:extLst>
      <p:ext uri="{BB962C8B-B14F-4D97-AF65-F5344CB8AC3E}">
        <p14:creationId xmlns:p14="http://schemas.microsoft.com/office/powerpoint/2010/main" val="16438473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91</a:t>
            </a:fld>
            <a:endParaRPr lang="en-US"/>
          </a:p>
        </p:txBody>
      </p:sp>
    </p:spTree>
    <p:extLst>
      <p:ext uri="{BB962C8B-B14F-4D97-AF65-F5344CB8AC3E}">
        <p14:creationId xmlns:p14="http://schemas.microsoft.com/office/powerpoint/2010/main" val="22606591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92</a:t>
            </a:fld>
            <a:endParaRPr lang="en-US"/>
          </a:p>
        </p:txBody>
      </p:sp>
    </p:spTree>
    <p:extLst>
      <p:ext uri="{BB962C8B-B14F-4D97-AF65-F5344CB8AC3E}">
        <p14:creationId xmlns:p14="http://schemas.microsoft.com/office/powerpoint/2010/main" val="37784486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93</a:t>
            </a:fld>
            <a:endParaRPr lang="en-US"/>
          </a:p>
        </p:txBody>
      </p:sp>
    </p:spTree>
    <p:extLst>
      <p:ext uri="{BB962C8B-B14F-4D97-AF65-F5344CB8AC3E}">
        <p14:creationId xmlns:p14="http://schemas.microsoft.com/office/powerpoint/2010/main" val="239582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 vocabulary has changed over a relatively short span of history, there is significant</a:t>
            </a:r>
            <a:r>
              <a:rPr lang="en-US" baseline="0" dirty="0"/>
              <a:t> overlap and confusion about how the terms are used across the academy. </a:t>
            </a:r>
          </a:p>
          <a:p>
            <a:endParaRPr lang="en-US" baseline="0" dirty="0"/>
          </a:p>
          <a:p>
            <a:r>
              <a:rPr lang="en-US" baseline="0" dirty="0"/>
              <a:t>Some disciplines say </a:t>
            </a:r>
            <a:r>
              <a:rPr lang="en-US" i="1" baseline="0" dirty="0"/>
              <a:t>outreach</a:t>
            </a:r>
            <a:r>
              <a:rPr lang="en-US" baseline="0" dirty="0"/>
              <a:t>, but mean </a:t>
            </a:r>
            <a:r>
              <a:rPr lang="en-US" i="1" baseline="0" dirty="0"/>
              <a:t>engagement</a:t>
            </a:r>
            <a:r>
              <a:rPr lang="en-US" baseline="0" dirty="0"/>
              <a:t>. Some say </a:t>
            </a:r>
            <a:r>
              <a:rPr lang="en-US" i="1" baseline="0" dirty="0"/>
              <a:t>engagement</a:t>
            </a:r>
            <a:r>
              <a:rPr lang="en-US" baseline="0" dirty="0"/>
              <a:t>, because it’s a popular expression now, but really mean </a:t>
            </a:r>
            <a:r>
              <a:rPr lang="en-US" i="1" baseline="0" dirty="0"/>
              <a:t>outreach</a:t>
            </a:r>
            <a:r>
              <a:rPr lang="en-US" baseline="0" dirty="0"/>
              <a:t>. Still others say </a:t>
            </a:r>
            <a:r>
              <a:rPr lang="en-US" i="1" baseline="0" dirty="0"/>
              <a:t>service</a:t>
            </a:r>
            <a:r>
              <a:rPr lang="en-US" baseline="0" dirty="0"/>
              <a:t>.</a:t>
            </a:r>
          </a:p>
          <a:p>
            <a:endParaRPr lang="en-US" baseline="0" dirty="0"/>
          </a:p>
          <a:p>
            <a:r>
              <a:rPr lang="en-US" baseline="0" dirty="0"/>
              <a:t>We’ll now discuss each of these terms…</a:t>
            </a:r>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17</a:t>
            </a:fld>
            <a:endParaRPr lang="en-US"/>
          </a:p>
        </p:txBody>
      </p:sp>
    </p:spTree>
    <p:extLst>
      <p:ext uri="{BB962C8B-B14F-4D97-AF65-F5344CB8AC3E}">
        <p14:creationId xmlns:p14="http://schemas.microsoft.com/office/powerpoint/2010/main" val="14907092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94</a:t>
            </a:fld>
            <a:endParaRPr lang="en-US"/>
          </a:p>
        </p:txBody>
      </p:sp>
    </p:spTree>
    <p:extLst>
      <p:ext uri="{BB962C8B-B14F-4D97-AF65-F5344CB8AC3E}">
        <p14:creationId xmlns:p14="http://schemas.microsoft.com/office/powerpoint/2010/main" val="5898750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95</a:t>
            </a:fld>
            <a:endParaRPr lang="en-US"/>
          </a:p>
        </p:txBody>
      </p:sp>
    </p:spTree>
    <p:extLst>
      <p:ext uri="{BB962C8B-B14F-4D97-AF65-F5344CB8AC3E}">
        <p14:creationId xmlns:p14="http://schemas.microsoft.com/office/powerpoint/2010/main" val="245857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a:t>Service</a:t>
            </a:r>
            <a:r>
              <a:rPr lang="en-US" baseline="0" dirty="0"/>
              <a:t> is s</a:t>
            </a:r>
            <a:r>
              <a:rPr lang="en-US" dirty="0"/>
              <a:t>till</a:t>
            </a:r>
            <a:r>
              <a:rPr lang="en-US" baseline="0" dirty="0"/>
              <a:t> commonly used in many institutional policy documents. Confusing.</a:t>
            </a:r>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18</a:t>
            </a:fld>
            <a:endParaRPr lang="en-US"/>
          </a:p>
        </p:txBody>
      </p:sp>
    </p:spTree>
    <p:extLst>
      <p:ext uri="{BB962C8B-B14F-4D97-AF65-F5344CB8AC3E}">
        <p14:creationId xmlns:p14="http://schemas.microsoft.com/office/powerpoint/2010/main" val="3660317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1FB1EEE-1F50-9343-9DB5-A8E91D214CD2}" type="slidenum">
              <a:rPr lang="en-US" smtClean="0"/>
              <a:t>19</a:t>
            </a:fld>
            <a:endParaRPr lang="en-US"/>
          </a:p>
        </p:txBody>
      </p:sp>
    </p:spTree>
    <p:extLst>
      <p:ext uri="{BB962C8B-B14F-4D97-AF65-F5344CB8AC3E}">
        <p14:creationId xmlns:p14="http://schemas.microsoft.com/office/powerpoint/2010/main" val="2374419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disciplinary</a:t>
            </a:r>
            <a:r>
              <a:rPr lang="en-US" baseline="0" dirty="0"/>
              <a:t> clusters that were early adopters of the word </a:t>
            </a:r>
            <a:r>
              <a:rPr lang="en-US" i="1" baseline="0" dirty="0"/>
              <a:t>outreach</a:t>
            </a:r>
            <a:r>
              <a:rPr lang="en-US" baseline="0" dirty="0"/>
              <a:t>, like areas of the natural sciences that came to widely promote </a:t>
            </a:r>
            <a:r>
              <a:rPr lang="en-US" i="1" baseline="0" dirty="0"/>
              <a:t>science outreach </a:t>
            </a:r>
            <a:r>
              <a:rPr lang="en-US" baseline="0" dirty="0"/>
              <a:t>programs.</a:t>
            </a:r>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20</a:t>
            </a:fld>
            <a:endParaRPr lang="en-US"/>
          </a:p>
        </p:txBody>
      </p:sp>
    </p:spTree>
    <p:extLst>
      <p:ext uri="{BB962C8B-B14F-4D97-AF65-F5344CB8AC3E}">
        <p14:creationId xmlns:p14="http://schemas.microsoft.com/office/powerpoint/2010/main" val="2502248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Engagement </a:t>
            </a:r>
            <a:r>
              <a:rPr lang="en-US" dirty="0"/>
              <a:t>has</a:t>
            </a:r>
            <a:r>
              <a:rPr lang="en-US" baseline="0" dirty="0"/>
              <a:t> become a popular expression among those who work on, advocate for, or study community-engaged scholarship. </a:t>
            </a:r>
          </a:p>
          <a:p>
            <a:endParaRPr lang="en-US" baseline="0" dirty="0"/>
          </a:p>
          <a:p>
            <a:r>
              <a:rPr lang="en-US" baseline="0" dirty="0"/>
              <a:t>Perhaps a victim of its own success, however, </a:t>
            </a:r>
            <a:r>
              <a:rPr lang="en-US" i="1" baseline="0" dirty="0"/>
              <a:t>engagement</a:t>
            </a:r>
            <a:r>
              <a:rPr lang="en-US" baseline="0" dirty="0"/>
              <a:t> has become popular among others within higher education. Folks who work in student development, for example, use it to discern between students who are increasingly active and invested with others in academic, co-curricular, and social activities, as opposed to </a:t>
            </a:r>
            <a:r>
              <a:rPr lang="en-US" i="1" baseline="0" dirty="0"/>
              <a:t>disengaged</a:t>
            </a:r>
            <a:r>
              <a:rPr lang="en-US" baseline="0" dirty="0"/>
              <a:t> students, who are less involved and/or self-isolating.</a:t>
            </a:r>
            <a:endParaRPr lang="en-US" dirty="0"/>
          </a:p>
        </p:txBody>
      </p:sp>
      <p:sp>
        <p:nvSpPr>
          <p:cNvPr id="4" name="Footer Placeholder 3"/>
          <p:cNvSpPr>
            <a:spLocks noGrp="1"/>
          </p:cNvSpPr>
          <p:nvPr>
            <p:ph type="ftr" sz="quarter" idx="10"/>
          </p:nvPr>
        </p:nvSpPr>
        <p:spPr/>
        <p:txBody>
          <a:bodyPr/>
          <a:lstStyle/>
          <a:p>
            <a:pPr>
              <a:defRPr/>
            </a:pPr>
            <a:r>
              <a:rPr lang="en-US"/>
              <a:t>© Michigan State University Board of Trustees </a:t>
            </a:r>
            <a:endParaRPr lang="en-US" dirty="0"/>
          </a:p>
        </p:txBody>
      </p:sp>
      <p:sp>
        <p:nvSpPr>
          <p:cNvPr id="5" name="Slide Number Placeholder 4"/>
          <p:cNvSpPr>
            <a:spLocks noGrp="1"/>
          </p:cNvSpPr>
          <p:nvPr>
            <p:ph type="sldNum" sz="quarter" idx="11"/>
          </p:nvPr>
        </p:nvSpPr>
        <p:spPr/>
        <p:txBody>
          <a:bodyPr/>
          <a:lstStyle/>
          <a:p>
            <a:pPr>
              <a:defRPr/>
            </a:pPr>
            <a:fld id="{8DC26D13-B4F5-4FD4-A7F0-D0B5131E1C60}" type="slidenum">
              <a:rPr lang="en-US" smtClean="0"/>
              <a:pPr>
                <a:defRPr/>
              </a:pPr>
              <a:t>21</a:t>
            </a:fld>
            <a:endParaRPr lang="en-US"/>
          </a:p>
        </p:txBody>
      </p:sp>
    </p:spTree>
    <p:extLst>
      <p:ext uri="{BB962C8B-B14F-4D97-AF65-F5344CB8AC3E}">
        <p14:creationId xmlns:p14="http://schemas.microsoft.com/office/powerpoint/2010/main" val="39747234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5" descr="Logo for Michigan State University | University Outreach and Engagement"/>
          <p:cNvPicPr>
            <a:picLocks noChangeAspect="1"/>
          </p:cNvPicPr>
          <p:nvPr/>
        </p:nvPicPr>
        <p:blipFill>
          <a:blip r:embed="rId3" cstate="print"/>
          <a:srcRect/>
          <a:stretch>
            <a:fillRect/>
          </a:stretch>
        </p:blipFill>
        <p:spPr bwMode="auto">
          <a:xfrm>
            <a:off x="457200" y="76200"/>
            <a:ext cx="4156365" cy="755704"/>
          </a:xfrm>
          <a:prstGeom prst="rect">
            <a:avLst/>
          </a:prstGeom>
          <a:noFill/>
          <a:ln w="9525">
            <a:noFill/>
            <a:miter lim="800000"/>
            <a:headEnd/>
            <a:tailEnd/>
          </a:ln>
        </p:spPr>
      </p:pic>
      <p:sp>
        <p:nvSpPr>
          <p:cNvPr id="76802" name="Rectangle 2"/>
          <p:cNvSpPr>
            <a:spLocks noGrp="1" noChangeArrowheads="1"/>
          </p:cNvSpPr>
          <p:nvPr>
            <p:ph type="ctrTitle" hasCustomPrompt="1"/>
          </p:nvPr>
        </p:nvSpPr>
        <p:spPr>
          <a:xfrm>
            <a:off x="685800" y="1219200"/>
            <a:ext cx="7772400" cy="2346960"/>
          </a:xfrm>
        </p:spPr>
        <p:txBody>
          <a:bodyPr anchor="b" anchorCtr="0"/>
          <a:lstStyle>
            <a:lvl1pPr>
              <a:lnSpc>
                <a:spcPct val="90000"/>
              </a:lnSpc>
              <a:defRPr sz="4000">
                <a:latin typeface="+mj-lt"/>
                <a:cs typeface="Georgia"/>
              </a:defRPr>
            </a:lvl1pPr>
          </a:lstStyle>
          <a:p>
            <a:r>
              <a:rPr lang="en-US" dirty="0"/>
              <a:t>Click to edit Master Presentation Title</a:t>
            </a:r>
          </a:p>
        </p:txBody>
      </p:sp>
      <p:sp>
        <p:nvSpPr>
          <p:cNvPr id="76803" name="Rectangle 3"/>
          <p:cNvSpPr>
            <a:spLocks noGrp="1" noChangeArrowheads="1"/>
          </p:cNvSpPr>
          <p:nvPr>
            <p:ph type="subTitle" idx="1" hasCustomPrompt="1"/>
          </p:nvPr>
        </p:nvSpPr>
        <p:spPr>
          <a:xfrm>
            <a:off x="685800" y="3581400"/>
            <a:ext cx="7772400" cy="312274"/>
          </a:xfrm>
        </p:spPr>
        <p:txBody>
          <a:bodyPr/>
          <a:lstStyle>
            <a:lvl1pPr marL="0" indent="0">
              <a:buFontTx/>
              <a:buNone/>
              <a:defRPr sz="2000" b="1" baseline="0">
                <a:solidFill>
                  <a:schemeClr val="tx1">
                    <a:lumMod val="75000"/>
                  </a:schemeClr>
                </a:solidFill>
              </a:defRPr>
            </a:lvl1pPr>
          </a:lstStyle>
          <a:p>
            <a:r>
              <a:rPr lang="en-US" dirty="0"/>
              <a:t>Click to edit Master Presenter Name</a:t>
            </a:r>
          </a:p>
        </p:txBody>
      </p:sp>
      <p:sp>
        <p:nvSpPr>
          <p:cNvPr id="3" name="Text Placeholder 2"/>
          <p:cNvSpPr>
            <a:spLocks noGrp="1"/>
          </p:cNvSpPr>
          <p:nvPr>
            <p:ph type="body" sz="quarter" idx="12" hasCustomPrompt="1"/>
          </p:nvPr>
        </p:nvSpPr>
        <p:spPr>
          <a:xfrm>
            <a:off x="685800" y="3893820"/>
            <a:ext cx="7772400" cy="449580"/>
          </a:xfrm>
        </p:spPr>
        <p:txBody>
          <a:bodyPr/>
          <a:lstStyle>
            <a:lvl1pPr marL="0" indent="0">
              <a:lnSpc>
                <a:spcPct val="90000"/>
              </a:lnSpc>
              <a:buNone/>
              <a:defRPr sz="1400" b="1" baseline="0">
                <a:solidFill>
                  <a:srgbClr val="6E6E6E"/>
                </a:solidFill>
              </a:defRPr>
            </a:lvl1pPr>
          </a:lstStyle>
          <a:p>
            <a:pPr lvl="0"/>
            <a:r>
              <a:rPr lang="en-US" dirty="0"/>
              <a:t>Click to edit Master Presenter Title, and Department</a:t>
            </a:r>
          </a:p>
        </p:txBody>
      </p:sp>
      <p:sp>
        <p:nvSpPr>
          <p:cNvPr id="11" name="Text Placeholder 10"/>
          <p:cNvSpPr>
            <a:spLocks noGrp="1"/>
          </p:cNvSpPr>
          <p:nvPr>
            <p:ph type="body" sz="quarter" idx="13" hasCustomPrompt="1"/>
          </p:nvPr>
        </p:nvSpPr>
        <p:spPr>
          <a:xfrm>
            <a:off x="685800" y="5943600"/>
            <a:ext cx="7772400" cy="457200"/>
          </a:xfrm>
        </p:spPr>
        <p:txBody>
          <a:bodyPr/>
          <a:lstStyle>
            <a:lvl1pPr marL="0" indent="0">
              <a:lnSpc>
                <a:spcPct val="90000"/>
              </a:lnSpc>
              <a:buNone/>
              <a:defRPr sz="1200">
                <a:solidFill>
                  <a:srgbClr val="6E6E6E"/>
                </a:solidFill>
              </a:defRPr>
            </a:lvl1pPr>
          </a:lstStyle>
          <a:p>
            <a:pPr lvl="0"/>
            <a:r>
              <a:rPr lang="en-US" dirty="0"/>
              <a:t>Click to edit Master Presentation Date</a:t>
            </a:r>
          </a:p>
        </p:txBody>
      </p:sp>
      <p:sp>
        <p:nvSpPr>
          <p:cNvPr id="5" name="Text Placeholder 4"/>
          <p:cNvSpPr>
            <a:spLocks noGrp="1"/>
          </p:cNvSpPr>
          <p:nvPr>
            <p:ph type="body" sz="quarter" idx="15" hasCustomPrompt="1"/>
          </p:nvPr>
        </p:nvSpPr>
        <p:spPr>
          <a:xfrm>
            <a:off x="685800" y="4343400"/>
            <a:ext cx="7772400" cy="251901"/>
          </a:xfrm>
        </p:spPr>
        <p:txBody>
          <a:bodyPr tIns="0" anchor="t" anchorCtr="0"/>
          <a:lstStyle>
            <a:lvl1pPr marL="0" indent="0">
              <a:buNone/>
              <a:defRPr sz="1400" baseline="0">
                <a:solidFill>
                  <a:srgbClr val="6E6E6E"/>
                </a:solidFill>
              </a:defRPr>
            </a:lvl1pPr>
            <a:lvl2pPr marL="457200" indent="0">
              <a:buNone/>
              <a:defRPr sz="1200">
                <a:solidFill>
                  <a:schemeClr val="tx1"/>
                </a:solidFill>
              </a:defRPr>
            </a:lvl2pPr>
            <a:lvl3pPr marL="914400" indent="0">
              <a:buNone/>
              <a:defRPr sz="12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stStyle>
          <a:p>
            <a:pPr lvl="0"/>
            <a:r>
              <a:rPr lang="en-US" dirty="0"/>
              <a:t>Click to edit Master Presenter Email</a:t>
            </a:r>
          </a:p>
        </p:txBody>
      </p:sp>
      <p:sp>
        <p:nvSpPr>
          <p:cNvPr id="6" name="Text Placeholder 5"/>
          <p:cNvSpPr>
            <a:spLocks noGrp="1"/>
          </p:cNvSpPr>
          <p:nvPr>
            <p:ph type="body" sz="quarter" idx="16" hasCustomPrompt="1"/>
          </p:nvPr>
        </p:nvSpPr>
        <p:spPr>
          <a:xfrm>
            <a:off x="685800" y="5410200"/>
            <a:ext cx="7772400" cy="260228"/>
          </a:xfrm>
        </p:spPr>
        <p:txBody>
          <a:bodyPr/>
          <a:lstStyle>
            <a:lvl1pPr marL="0" indent="0">
              <a:buNone/>
              <a:defRPr sz="1200" b="1" baseline="0">
                <a:solidFill>
                  <a:srgbClr val="6E6E6E"/>
                </a:solidFill>
              </a:defRPr>
            </a:lvl1pPr>
          </a:lstStyle>
          <a:p>
            <a:pPr lvl="0"/>
            <a:r>
              <a:rPr lang="en-US" dirty="0"/>
              <a:t>Click to edit Master Event Title or Audience Name</a:t>
            </a:r>
          </a:p>
        </p:txBody>
      </p:sp>
      <p:sp>
        <p:nvSpPr>
          <p:cNvPr id="8" name="Text Placeholder 7"/>
          <p:cNvSpPr>
            <a:spLocks noGrp="1"/>
          </p:cNvSpPr>
          <p:nvPr>
            <p:ph type="body" sz="quarter" idx="17" hasCustomPrompt="1"/>
          </p:nvPr>
        </p:nvSpPr>
        <p:spPr>
          <a:xfrm>
            <a:off x="685800" y="5683372"/>
            <a:ext cx="7772400" cy="260228"/>
          </a:xfrm>
        </p:spPr>
        <p:txBody>
          <a:bodyPr/>
          <a:lstStyle>
            <a:lvl1pPr marL="0" indent="0">
              <a:buNone/>
              <a:defRPr sz="1200" baseline="0">
                <a:solidFill>
                  <a:srgbClr val="6E6E6E"/>
                </a:solidFill>
              </a:defRPr>
            </a:lvl1pPr>
          </a:lstStyle>
          <a:p>
            <a:pPr lvl="0"/>
            <a:r>
              <a:rPr lang="en-US" dirty="0"/>
              <a:t>Click to edit Master Presentation Location</a:t>
            </a:r>
          </a:p>
        </p:txBody>
      </p:sp>
    </p:spTree>
  </p:cSld>
  <p:clrMapOvr>
    <a:masterClrMapping/>
  </p:clrMapOvr>
  <p:transition spd="med">
    <p:wipe/>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inal Slide">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943600" y="6485514"/>
            <a:ext cx="3200400" cy="353943"/>
          </a:xfrm>
          <a:prstGeom prst="rect">
            <a:avLst/>
          </a:prstGeom>
          <a:noFill/>
          <a:ln w="9525">
            <a:noFill/>
            <a:miter lim="800000"/>
            <a:headEnd/>
            <a:tailEnd/>
          </a:ln>
        </p:spPr>
        <p:txBody>
          <a:bodyPr wrap="square">
            <a:prstTxWarp prst="textNoShape">
              <a:avLst/>
            </a:prstTxWarp>
            <a:spAutoFit/>
          </a:bodyPr>
          <a:lstStyle/>
          <a:p>
            <a:r>
              <a:rPr lang="en-US" sz="800" dirty="0">
                <a:solidFill>
                  <a:srgbClr val="6E6E6E"/>
                </a:solidFill>
                <a:latin typeface="+mn-lt"/>
                <a:ea typeface="Arial" pitchFamily="-110" charset="0"/>
                <a:cs typeface="Arial" pitchFamily="-110" charset="0"/>
              </a:rPr>
              <a:t>© Michigan State University Board of Trustees</a:t>
            </a:r>
          </a:p>
          <a:p>
            <a:endParaRPr lang="en-US" sz="900" dirty="0">
              <a:solidFill>
                <a:srgbClr val="6E6E6E"/>
              </a:solidFill>
              <a:latin typeface="Arial" pitchFamily="-110" charset="0"/>
              <a:ea typeface="Arial" pitchFamily="-110" charset="0"/>
              <a:cs typeface="Arial" pitchFamily="-110" charset="0"/>
            </a:endParaRPr>
          </a:p>
        </p:txBody>
      </p:sp>
      <p:pic>
        <p:nvPicPr>
          <p:cNvPr id="5" name="Picture 5" descr="Logo for Michigan State University | University Outreach and Engagement"/>
          <p:cNvPicPr>
            <a:picLocks noChangeAspect="1"/>
          </p:cNvPicPr>
          <p:nvPr/>
        </p:nvPicPr>
        <p:blipFill>
          <a:blip r:embed="rId2" cstate="print"/>
          <a:srcRect r="8183"/>
          <a:stretch>
            <a:fillRect/>
          </a:stretch>
        </p:blipFill>
        <p:spPr bwMode="auto">
          <a:xfrm>
            <a:off x="6035040" y="6019800"/>
            <a:ext cx="2938463" cy="452438"/>
          </a:xfrm>
          <a:prstGeom prst="rect">
            <a:avLst/>
          </a:prstGeom>
          <a:noFill/>
          <a:ln w="9525">
            <a:noFill/>
            <a:miter lim="800000"/>
            <a:headEnd/>
            <a:tailEnd/>
          </a:ln>
        </p:spPr>
      </p:pic>
      <p:sp>
        <p:nvSpPr>
          <p:cNvPr id="6" name="TextBox 5"/>
          <p:cNvSpPr txBox="1"/>
          <p:nvPr/>
        </p:nvSpPr>
        <p:spPr>
          <a:xfrm>
            <a:off x="457200" y="3210580"/>
            <a:ext cx="4038600" cy="523220"/>
          </a:xfrm>
          <a:prstGeom prst="rect">
            <a:avLst/>
          </a:prstGeom>
          <a:noFill/>
        </p:spPr>
        <p:txBody>
          <a:bodyPr wrap="square" rtlCol="0">
            <a:spAutoFit/>
          </a:bodyPr>
          <a:lstStyle/>
          <a:p>
            <a:r>
              <a:rPr lang="en-US" sz="1400" b="1" dirty="0">
                <a:solidFill>
                  <a:srgbClr val="6E6E6E"/>
                </a:solidFill>
                <a:latin typeface="+mn-lt"/>
              </a:rPr>
              <a:t>University</a:t>
            </a:r>
            <a:r>
              <a:rPr lang="en-US" sz="1400" b="1" baseline="0" dirty="0">
                <a:solidFill>
                  <a:srgbClr val="6E6E6E"/>
                </a:solidFill>
                <a:latin typeface="+mn-lt"/>
              </a:rPr>
              <a:t> Outreach and Engagement</a:t>
            </a:r>
          </a:p>
          <a:p>
            <a:r>
              <a:rPr lang="en-US" sz="1400" b="0" dirty="0">
                <a:solidFill>
                  <a:srgbClr val="6E6E6E"/>
                </a:solidFill>
                <a:latin typeface="+mn-lt"/>
              </a:rPr>
              <a:t>Michigan State University</a:t>
            </a:r>
          </a:p>
        </p:txBody>
      </p:sp>
      <p:sp>
        <p:nvSpPr>
          <p:cNvPr id="8" name="TextBox 7"/>
          <p:cNvSpPr txBox="1"/>
          <p:nvPr/>
        </p:nvSpPr>
        <p:spPr>
          <a:xfrm>
            <a:off x="457200" y="1981200"/>
            <a:ext cx="5486400" cy="523220"/>
          </a:xfrm>
          <a:prstGeom prst="rect">
            <a:avLst/>
          </a:prstGeom>
          <a:noFill/>
        </p:spPr>
        <p:txBody>
          <a:bodyPr wrap="square" rtlCol="0">
            <a:spAutoFit/>
          </a:bodyPr>
          <a:lstStyle/>
          <a:p>
            <a:r>
              <a:rPr lang="en-US" sz="2800" b="1" dirty="0">
                <a:solidFill>
                  <a:srgbClr val="18453B"/>
                </a:solidFill>
                <a:latin typeface="+mj-lt"/>
              </a:rPr>
              <a:t>Contact Information</a:t>
            </a:r>
            <a:endParaRPr lang="en-US" sz="2800" dirty="0">
              <a:latin typeface="+mj-lt"/>
            </a:endParaRPr>
          </a:p>
        </p:txBody>
      </p:sp>
      <p:sp>
        <p:nvSpPr>
          <p:cNvPr id="10" name="Text Placeholder 9"/>
          <p:cNvSpPr>
            <a:spLocks noGrp="1"/>
          </p:cNvSpPr>
          <p:nvPr>
            <p:ph type="body" sz="quarter" idx="10" hasCustomPrompt="1"/>
          </p:nvPr>
        </p:nvSpPr>
        <p:spPr>
          <a:xfrm>
            <a:off x="457200" y="2971800"/>
            <a:ext cx="5486400" cy="304800"/>
          </a:xfrm>
        </p:spPr>
        <p:txBody>
          <a:bodyPr/>
          <a:lstStyle>
            <a:lvl1pPr marL="0" indent="0">
              <a:buFontTx/>
              <a:buNone/>
              <a:defRPr sz="1400" b="1" baseline="0">
                <a:solidFill>
                  <a:srgbClr val="6E6E6E"/>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your department name</a:t>
            </a:r>
          </a:p>
        </p:txBody>
      </p:sp>
      <p:sp>
        <p:nvSpPr>
          <p:cNvPr id="12" name="Text Placeholder 11"/>
          <p:cNvSpPr>
            <a:spLocks noGrp="1"/>
          </p:cNvSpPr>
          <p:nvPr>
            <p:ph type="body" sz="quarter" idx="11" hasCustomPrompt="1"/>
          </p:nvPr>
        </p:nvSpPr>
        <p:spPr>
          <a:xfrm>
            <a:off x="457200" y="2504420"/>
            <a:ext cx="5486400" cy="381000"/>
          </a:xfrm>
        </p:spPr>
        <p:txBody>
          <a:bodyPr/>
          <a:lstStyle>
            <a:lvl1pPr marL="0" indent="0">
              <a:buNone/>
              <a:defRPr sz="1800" b="1">
                <a:solidFill>
                  <a:schemeClr val="tx1"/>
                </a:solidFill>
              </a:defRPr>
            </a:lvl1pPr>
          </a:lstStyle>
          <a:p>
            <a:pPr lvl="0"/>
            <a:r>
              <a:rPr lang="en-US" dirty="0"/>
              <a:t>Click to add your name</a:t>
            </a:r>
          </a:p>
        </p:txBody>
      </p:sp>
      <p:sp>
        <p:nvSpPr>
          <p:cNvPr id="3" name="Text Placeholder 2"/>
          <p:cNvSpPr>
            <a:spLocks noGrp="1"/>
          </p:cNvSpPr>
          <p:nvPr>
            <p:ph type="body" sz="quarter" idx="12" hasCustomPrompt="1"/>
          </p:nvPr>
        </p:nvSpPr>
        <p:spPr>
          <a:xfrm>
            <a:off x="457200" y="3733799"/>
            <a:ext cx="5486400" cy="911350"/>
          </a:xfrm>
        </p:spPr>
        <p:txBody>
          <a:bodyPr/>
          <a:lstStyle>
            <a:lvl1pPr marL="0" indent="0">
              <a:buNone/>
              <a:defRPr sz="1400" baseline="0">
                <a:solidFill>
                  <a:srgbClr val="6E6E6E"/>
                </a:solidFill>
              </a:defRPr>
            </a:lvl1pPr>
          </a:lstStyle>
          <a:p>
            <a:pPr lvl="0"/>
            <a:r>
              <a:rPr lang="en-US" dirty="0"/>
              <a:t>Click to add your departmental address</a:t>
            </a:r>
          </a:p>
          <a:p>
            <a:pPr lvl="0"/>
            <a:endParaRPr lang="en-US" dirty="0"/>
          </a:p>
        </p:txBody>
      </p:sp>
      <p:sp>
        <p:nvSpPr>
          <p:cNvPr id="14" name="Text Placeholder 13"/>
          <p:cNvSpPr>
            <a:spLocks noGrp="1"/>
          </p:cNvSpPr>
          <p:nvPr>
            <p:ph type="body" sz="quarter" idx="13" hasCustomPrompt="1"/>
          </p:nvPr>
        </p:nvSpPr>
        <p:spPr>
          <a:xfrm>
            <a:off x="457200" y="4648200"/>
            <a:ext cx="5486400" cy="1219200"/>
          </a:xfrm>
        </p:spPr>
        <p:txBody>
          <a:bodyPr/>
          <a:lstStyle>
            <a:lvl1pPr marL="0" indent="0">
              <a:lnSpc>
                <a:spcPct val="120000"/>
              </a:lnSpc>
              <a:spcBef>
                <a:spcPts val="0"/>
              </a:spcBef>
              <a:buNone/>
              <a:defRPr sz="1200" baseline="0">
                <a:solidFill>
                  <a:srgbClr val="6E6E6E"/>
                </a:solidFill>
              </a:defRPr>
            </a:lvl1pPr>
          </a:lstStyle>
          <a:p>
            <a:pPr lvl="0"/>
            <a:r>
              <a:rPr lang="en-US" dirty="0"/>
              <a:t>Click to add your contact information. Suggested information to add:</a:t>
            </a:r>
            <a:br>
              <a:rPr lang="en-US" dirty="0"/>
            </a:br>
            <a:r>
              <a:rPr lang="en-US" dirty="0"/>
              <a:t>Phone:</a:t>
            </a:r>
            <a:br>
              <a:rPr lang="en-US" dirty="0"/>
            </a:br>
            <a:r>
              <a:rPr lang="en-US" dirty="0"/>
              <a:t>Fax:</a:t>
            </a:r>
            <a:br>
              <a:rPr lang="en-US" dirty="0"/>
            </a:br>
            <a:r>
              <a:rPr lang="en-US" dirty="0"/>
              <a:t>E-mail:</a:t>
            </a:r>
            <a:br>
              <a:rPr lang="en-US" dirty="0"/>
            </a:br>
            <a:r>
              <a:rPr lang="en-US" dirty="0"/>
              <a:t>Web:</a:t>
            </a:r>
          </a:p>
        </p:txBody>
      </p:sp>
    </p:spTree>
    <p:extLst>
      <p:ext uri="{BB962C8B-B14F-4D97-AF65-F5344CB8AC3E}">
        <p14:creationId xmlns:p14="http://schemas.microsoft.com/office/powerpoint/2010/main" val="3063114181"/>
      </p:ext>
    </p:extLst>
  </p:cSld>
  <p:clrMapOvr>
    <a:masterClrMapping/>
  </p:clrMapOvr>
  <p:transition spd="med">
    <p:wip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4" name="Picture 5" descr="MSUwordmark-UOE-reverse-01.png"/>
          <p:cNvPicPr>
            <a:picLocks noChangeAspect="1"/>
          </p:cNvPicPr>
          <p:nvPr userDrawn="1"/>
        </p:nvPicPr>
        <p:blipFill>
          <a:blip r:embed="rId3" cstate="print"/>
          <a:srcRect/>
          <a:stretch>
            <a:fillRect/>
          </a:stretch>
        </p:blipFill>
        <p:spPr bwMode="auto">
          <a:xfrm>
            <a:off x="-46036" y="-100012"/>
            <a:ext cx="5029201" cy="914401"/>
          </a:xfrm>
          <a:prstGeom prst="rect">
            <a:avLst/>
          </a:prstGeom>
          <a:noFill/>
          <a:ln w="9525">
            <a:noFill/>
            <a:miter lim="800000"/>
            <a:headEnd/>
            <a:tailEnd/>
          </a:ln>
        </p:spPr>
      </p:pic>
      <p:sp>
        <p:nvSpPr>
          <p:cNvPr id="76802" name="Rectangle 2"/>
          <p:cNvSpPr>
            <a:spLocks noGrp="1" noChangeArrowheads="1"/>
          </p:cNvSpPr>
          <p:nvPr>
            <p:ph type="ctrTitle"/>
          </p:nvPr>
        </p:nvSpPr>
        <p:spPr>
          <a:xfrm>
            <a:off x="914400" y="1371600"/>
            <a:ext cx="7772400" cy="1143000"/>
          </a:xfrm>
        </p:spPr>
        <p:txBody>
          <a:bodyPr/>
          <a:lstStyle>
            <a:lvl1pPr>
              <a:defRPr sz="4000"/>
            </a:lvl1pPr>
          </a:lstStyle>
          <a:p>
            <a:r>
              <a:rPr lang="en-US"/>
              <a:t>Click to edit Master title style</a:t>
            </a:r>
            <a:endParaRPr lang="en-US" dirty="0"/>
          </a:p>
        </p:txBody>
      </p:sp>
      <p:sp>
        <p:nvSpPr>
          <p:cNvPr id="76803" name="Rectangle 3"/>
          <p:cNvSpPr>
            <a:spLocks noGrp="1" noChangeArrowheads="1"/>
          </p:cNvSpPr>
          <p:nvPr>
            <p:ph type="subTitle" idx="1"/>
          </p:nvPr>
        </p:nvSpPr>
        <p:spPr>
          <a:xfrm>
            <a:off x="914400" y="3063240"/>
            <a:ext cx="7162800" cy="2590800"/>
          </a:xfrm>
        </p:spPr>
        <p:txBody>
          <a:bodyPr/>
          <a:lstStyle>
            <a:lvl1pPr marL="0" indent="0">
              <a:buFontTx/>
              <a:buNone/>
              <a:defRPr sz="2000" b="0"/>
            </a:lvl1pPr>
          </a:lstStyle>
          <a:p>
            <a:r>
              <a:rPr lang="en-US"/>
              <a:t>Click to edit Master subtitle style</a:t>
            </a:r>
            <a:endParaRPr lang="en-US" dirty="0"/>
          </a:p>
        </p:txBody>
      </p:sp>
    </p:spTree>
  </p:cSld>
  <p:clrMapOvr>
    <a:masterClrMapping/>
  </p:clrMapOvr>
  <p:transition spd="med">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19100" y="3124200"/>
            <a:ext cx="8305800" cy="609600"/>
          </a:xfrm>
        </p:spPr>
        <p:txBody>
          <a:bodyPr/>
          <a:lstStyle>
            <a:lvl1pPr algn="ctr">
              <a:defRPr/>
            </a:lvl1pPr>
          </a:lstStyle>
          <a:p>
            <a:r>
              <a:rPr lang="en-US" dirty="0"/>
              <a:t>Click to edit Master title style</a:t>
            </a:r>
          </a:p>
        </p:txBody>
      </p:sp>
      <p:sp>
        <p:nvSpPr>
          <p:cNvPr id="3" name="Rectangle 13"/>
          <p:cNvSpPr>
            <a:spLocks noGrp="1" noChangeArrowheads="1"/>
          </p:cNvSpPr>
          <p:nvPr>
            <p:ph type="dt" sz="half" idx="10"/>
          </p:nvPr>
        </p:nvSpPr>
        <p:spPr>
          <a:xfrm>
            <a:off x="1066800" y="6553200"/>
            <a:ext cx="2133600" cy="304800"/>
          </a:xfrm>
          <a:prstGeom prst="rect">
            <a:avLst/>
          </a:prstGeom>
        </p:spPr>
        <p:txBody>
          <a:bodyPr/>
          <a:lstStyle>
            <a:lvl1pPr>
              <a:defRPr/>
            </a:lvl1pPr>
          </a:lstStyle>
          <a:p>
            <a:pPr>
              <a:defRPr/>
            </a:pPr>
            <a:fld id="{5A0CFC09-0C7D-4AC7-BFD7-BDB7E34ADEF7}" type="datetime1">
              <a:rPr lang="en-US"/>
              <a:pPr>
                <a:defRPr/>
              </a:pPr>
              <a:t>8/30/2022</a:t>
            </a:fld>
            <a:endParaRPr lang="en-US"/>
          </a:p>
        </p:txBody>
      </p:sp>
      <p:sp>
        <p:nvSpPr>
          <p:cNvPr id="4" name="Rectangle 14"/>
          <p:cNvSpPr>
            <a:spLocks noGrp="1" noChangeArrowheads="1"/>
          </p:cNvSpPr>
          <p:nvPr>
            <p:ph type="ftr" sz="quarter" idx="11"/>
          </p:nvPr>
        </p:nvSpPr>
        <p:spPr>
          <a:xfrm>
            <a:off x="5334000" y="6550026"/>
            <a:ext cx="3581400" cy="307975"/>
          </a:xfrm>
          <a:prstGeom prst="rect">
            <a:avLst/>
          </a:prstGeom>
        </p:spPr>
        <p:txBody>
          <a:bodyPr/>
          <a:lstStyle>
            <a:lvl1pPr>
              <a:defRPr/>
            </a:lvl1pPr>
          </a:lstStyle>
          <a:p>
            <a:pPr>
              <a:defRPr/>
            </a:pPr>
            <a:r>
              <a:rPr lang="en-US"/>
              <a:t>© 2010 Michigan State University Board of Trustees </a:t>
            </a:r>
          </a:p>
        </p:txBody>
      </p:sp>
    </p:spTree>
  </p:cSld>
  <p:clrMapOvr>
    <a:masterClrMapping/>
  </p:clrMapOvr>
  <p:transition spd="med">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med">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743200"/>
            <a:ext cx="7772400" cy="1371600"/>
          </a:xfrm>
        </p:spPr>
        <p:txBody>
          <a:bodyPr anchor="b" anchorCtr="0"/>
          <a:lstStyle>
            <a:lvl1pPr algn="l">
              <a:defRPr sz="4000" b="1" cap="none"/>
            </a:lvl1pPr>
          </a:lstStyle>
          <a:p>
            <a:r>
              <a:rPr lang="en-US"/>
              <a:t>Click to edit Master title style</a:t>
            </a:r>
            <a:endParaRPr lang="en-US" dirty="0"/>
          </a:p>
        </p:txBody>
      </p:sp>
      <p:sp>
        <p:nvSpPr>
          <p:cNvPr id="3" name="Text Placeholder 2"/>
          <p:cNvSpPr>
            <a:spLocks noGrp="1"/>
          </p:cNvSpPr>
          <p:nvPr>
            <p:ph type="body" idx="1" hasCustomPrompt="1"/>
          </p:nvPr>
        </p:nvSpPr>
        <p:spPr>
          <a:xfrm>
            <a:off x="685800" y="4114800"/>
            <a:ext cx="7772400" cy="1500187"/>
          </a:xfrm>
        </p:spPr>
        <p:txBody>
          <a:bodyPr anchor="t" anchorCtr="0"/>
          <a:lstStyle>
            <a:lvl1pPr marL="0" indent="0">
              <a:buNone/>
              <a:defRPr sz="20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title style</a:t>
            </a:r>
          </a:p>
        </p:txBody>
      </p:sp>
    </p:spTree>
  </p:cSld>
  <p:clrMapOvr>
    <a:masterClrMapping/>
  </p:clrMapOvr>
  <p:transition spd="med">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44237" y="1600200"/>
            <a:ext cx="3740727" cy="2286000"/>
          </a:xfrm>
        </p:spPr>
        <p:txBody>
          <a:bodyPr/>
          <a:lstStyle>
            <a:lvl1pPr>
              <a:defRPr sz="1800">
                <a:solidFill>
                  <a:srgbClr val="464646"/>
                </a:solidFill>
              </a:defRPr>
            </a:lvl1pPr>
            <a:lvl2pPr>
              <a:defRPr sz="1600">
                <a:solidFill>
                  <a:srgbClr val="464646"/>
                </a:solidFill>
              </a:defRPr>
            </a:lvl2pPr>
            <a:lvl3pPr>
              <a:defRPr sz="1400">
                <a:solidFill>
                  <a:srgbClr val="464646"/>
                </a:solidFill>
              </a:defRPr>
            </a:lvl3pPr>
            <a:lvl4pPr>
              <a:defRPr sz="1200">
                <a:solidFill>
                  <a:srgbClr val="464646"/>
                </a:solidFill>
              </a:defRPr>
            </a:lvl4pPr>
            <a:lvl5pPr>
              <a:defRPr sz="1100">
                <a:solidFill>
                  <a:srgbClr val="46464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59037" y="1600200"/>
            <a:ext cx="3740727" cy="2286000"/>
          </a:xfrm>
        </p:spPr>
        <p:txBody>
          <a:bodyPr/>
          <a:lstStyle>
            <a:lvl1pPr>
              <a:defRPr sz="1800">
                <a:solidFill>
                  <a:srgbClr val="464646"/>
                </a:solidFill>
              </a:defRPr>
            </a:lvl1pPr>
            <a:lvl2pPr>
              <a:defRPr sz="1600">
                <a:solidFill>
                  <a:srgbClr val="464646"/>
                </a:solidFill>
              </a:defRPr>
            </a:lvl2pPr>
            <a:lvl3pPr>
              <a:defRPr sz="1400">
                <a:solidFill>
                  <a:srgbClr val="464646"/>
                </a:solidFill>
              </a:defRPr>
            </a:lvl3pPr>
            <a:lvl4pPr>
              <a:defRPr sz="1200">
                <a:solidFill>
                  <a:srgbClr val="464646"/>
                </a:solidFill>
              </a:defRPr>
            </a:lvl4pPr>
            <a:lvl5pPr>
              <a:defRPr sz="1100">
                <a:solidFill>
                  <a:srgbClr val="464646"/>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med">
    <p:wipe/>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464646"/>
                </a:solidFill>
              </a:defRPr>
            </a:lvl1pPr>
            <a:lvl2pPr>
              <a:defRPr sz="2000">
                <a:solidFill>
                  <a:srgbClr val="464646"/>
                </a:solidFill>
              </a:defRPr>
            </a:lvl2pPr>
            <a:lvl3pPr>
              <a:defRPr sz="1800">
                <a:solidFill>
                  <a:srgbClr val="464646"/>
                </a:solidFill>
              </a:defRPr>
            </a:lvl3pPr>
            <a:lvl4pPr>
              <a:defRPr sz="1600">
                <a:solidFill>
                  <a:srgbClr val="464646"/>
                </a:solidFill>
              </a:defRPr>
            </a:lvl4pPr>
            <a:lvl5pPr>
              <a:defRPr sz="1600">
                <a:solidFill>
                  <a:srgbClr val="464646"/>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464646"/>
                </a:solidFill>
              </a:defRPr>
            </a:lvl1pPr>
            <a:lvl2pPr>
              <a:defRPr sz="2000">
                <a:solidFill>
                  <a:srgbClr val="464646"/>
                </a:solidFill>
              </a:defRPr>
            </a:lvl2pPr>
            <a:lvl3pPr>
              <a:defRPr sz="1800">
                <a:solidFill>
                  <a:srgbClr val="464646"/>
                </a:solidFill>
              </a:defRPr>
            </a:lvl3pPr>
            <a:lvl4pPr>
              <a:defRPr sz="1600">
                <a:solidFill>
                  <a:srgbClr val="464646"/>
                </a:solidFill>
              </a:defRPr>
            </a:lvl4pPr>
            <a:lvl5pPr>
              <a:defRPr sz="1600">
                <a:solidFill>
                  <a:srgbClr val="464646"/>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457200" y="685800"/>
            <a:ext cx="8229600" cy="609600"/>
          </a:xfrm>
        </p:spPr>
        <p:txBody>
          <a:bodyPr/>
          <a:lstStyle/>
          <a:p>
            <a:r>
              <a:rPr lang="en-US"/>
              <a:t>Click to edit Master title style</a:t>
            </a:r>
            <a:endParaRPr lang="en-US" dirty="0"/>
          </a:p>
        </p:txBody>
      </p:sp>
    </p:spTree>
  </p:cSld>
  <p:clrMapOvr>
    <a:masterClrMapping/>
  </p:clrMapOvr>
  <p:transition spd="med">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spd="med">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800600"/>
            <a:ext cx="82296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457200" y="612775"/>
            <a:ext cx="8229600" cy="4114800"/>
          </a:xfrm>
        </p:spPr>
        <p:txBody>
          <a:bodyPr anchor="ctr" anchorCtr="1"/>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5367338"/>
            <a:ext cx="8229600" cy="804862"/>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med">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ull Screen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6858000"/>
          </a:xfrm>
        </p:spPr>
        <p:txBody>
          <a:bodyPr anchor="ctr" anchorCtr="1"/>
          <a:lstStyle>
            <a:lvl1pPr marL="0" indent="0" algn="ctr">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hasCustomPrompt="1"/>
          </p:nvPr>
        </p:nvSpPr>
        <p:spPr>
          <a:xfrm>
            <a:off x="0" y="6291075"/>
            <a:ext cx="9144000" cy="566925"/>
          </a:xfrm>
          <a:solidFill>
            <a:schemeClr val="tx1">
              <a:lumMod val="50000"/>
              <a:alpha val="91000"/>
            </a:schemeClr>
          </a:solidFill>
        </p:spPr>
        <p:txBody>
          <a:bodyPr tIns="91440" bIns="91440" anchor="t" anchorCtr="0"/>
          <a:lstStyle>
            <a:lvl1pPr marL="0" indent="0">
              <a:buNone/>
              <a:defRPr sz="90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photo caption</a:t>
            </a:r>
          </a:p>
        </p:txBody>
      </p:sp>
    </p:spTree>
    <p:extLst>
      <p:ext uri="{BB962C8B-B14F-4D97-AF65-F5344CB8AC3E}">
        <p14:creationId xmlns:p14="http://schemas.microsoft.com/office/powerpoint/2010/main" val="3126454758"/>
      </p:ext>
    </p:extLst>
  </p:cSld>
  <p:clrMapOvr>
    <a:masterClrMapping/>
  </p:clrMapOvr>
  <p:transition spd="med">
    <p:wipe/>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stretch>
            <a:fillRect/>
          </a:stretch>
        </a:blipFill>
        <a:effectLst/>
      </p:bgPr>
    </p:bg>
    <p:spTree>
      <p:nvGrpSpPr>
        <p:cNvPr id="1" name=""/>
        <p:cNvGrpSpPr/>
        <p:nvPr/>
      </p:nvGrpSpPr>
      <p:grpSpPr>
        <a:xfrm>
          <a:off x="0" y="0"/>
          <a:ext cx="0" cy="0"/>
          <a:chOff x="0" y="0"/>
          <a:chExt cx="0" cy="0"/>
        </a:xfrm>
      </p:grpSpPr>
      <p:sp>
        <p:nvSpPr>
          <p:cNvPr id="1026" name="Rectangle 11"/>
          <p:cNvSpPr>
            <a:spLocks noGrp="1" noChangeArrowheads="1"/>
          </p:cNvSpPr>
          <p:nvPr>
            <p:ph type="title"/>
          </p:nvPr>
        </p:nvSpPr>
        <p:spPr bwMode="auto">
          <a:xfrm>
            <a:off x="457200" y="685800"/>
            <a:ext cx="822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12"/>
          <p:cNvSpPr>
            <a:spLocks noGrp="1" noChangeArrowheads="1"/>
          </p:cNvSpPr>
          <p:nvPr>
            <p:ph type="body" idx="1"/>
          </p:nvPr>
        </p:nvSpPr>
        <p:spPr bwMode="auto">
          <a:xfrm>
            <a:off x="457200" y="1600200"/>
            <a:ext cx="82296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 id="2147484594" r:id="rId12"/>
  </p:sldLayoutIdLst>
  <p:transition spd="med">
    <p:wipe/>
  </p:transition>
  <p:hf sldNum="0" hdr="0" ftr="0" dt="0"/>
  <p:txStyles>
    <p:titleStyle>
      <a:lvl1pPr algn="l" rtl="0" eaLnBrk="1" fontAlgn="base" hangingPunct="1">
        <a:spcBef>
          <a:spcPct val="0"/>
        </a:spcBef>
        <a:spcAft>
          <a:spcPct val="0"/>
        </a:spcAft>
        <a:defRPr sz="3200" b="1">
          <a:solidFill>
            <a:srgbClr val="18453B"/>
          </a:solidFill>
          <a:latin typeface="+mj-lt"/>
          <a:ea typeface="ＭＳ Ｐゴシック" pitchFamily="-110" charset="-128"/>
          <a:cs typeface="ＭＳ Ｐゴシック" pitchFamily="-110" charset="-128"/>
        </a:defRPr>
      </a:lvl1pPr>
      <a:lvl2pPr algn="l" rtl="0" eaLnBrk="1" fontAlgn="base" hangingPunct="1">
        <a:spcBef>
          <a:spcPct val="0"/>
        </a:spcBef>
        <a:spcAft>
          <a:spcPct val="0"/>
        </a:spcAft>
        <a:defRPr sz="3200" b="1">
          <a:solidFill>
            <a:srgbClr val="476903"/>
          </a:solidFill>
          <a:latin typeface="Times" pitchFamily="48" charset="0"/>
          <a:ea typeface="ＭＳ Ｐゴシック" pitchFamily="-110" charset="-128"/>
          <a:cs typeface="ＭＳ Ｐゴシック" pitchFamily="-110" charset="-128"/>
        </a:defRPr>
      </a:lvl2pPr>
      <a:lvl3pPr algn="l" rtl="0" eaLnBrk="1" fontAlgn="base" hangingPunct="1">
        <a:spcBef>
          <a:spcPct val="0"/>
        </a:spcBef>
        <a:spcAft>
          <a:spcPct val="0"/>
        </a:spcAft>
        <a:defRPr sz="3200" b="1">
          <a:solidFill>
            <a:srgbClr val="476903"/>
          </a:solidFill>
          <a:latin typeface="Times" pitchFamily="48" charset="0"/>
          <a:ea typeface="ＭＳ Ｐゴシック" pitchFamily="-110" charset="-128"/>
          <a:cs typeface="ＭＳ Ｐゴシック" pitchFamily="-110" charset="-128"/>
        </a:defRPr>
      </a:lvl3pPr>
      <a:lvl4pPr algn="l" rtl="0" eaLnBrk="1" fontAlgn="base" hangingPunct="1">
        <a:spcBef>
          <a:spcPct val="0"/>
        </a:spcBef>
        <a:spcAft>
          <a:spcPct val="0"/>
        </a:spcAft>
        <a:defRPr sz="3200" b="1">
          <a:solidFill>
            <a:srgbClr val="476903"/>
          </a:solidFill>
          <a:latin typeface="Times" pitchFamily="48" charset="0"/>
          <a:ea typeface="ＭＳ Ｐゴシック" pitchFamily="-110" charset="-128"/>
          <a:cs typeface="ＭＳ Ｐゴシック" pitchFamily="-110" charset="-128"/>
        </a:defRPr>
      </a:lvl4pPr>
      <a:lvl5pPr algn="l" rtl="0" eaLnBrk="1" fontAlgn="base" hangingPunct="1">
        <a:spcBef>
          <a:spcPct val="0"/>
        </a:spcBef>
        <a:spcAft>
          <a:spcPct val="0"/>
        </a:spcAft>
        <a:defRPr sz="3200" b="1">
          <a:solidFill>
            <a:srgbClr val="476903"/>
          </a:solidFill>
          <a:latin typeface="Times" pitchFamily="48" charset="0"/>
          <a:ea typeface="ＭＳ Ｐゴシック" pitchFamily="-110" charset="-128"/>
          <a:cs typeface="ＭＳ Ｐゴシック" pitchFamily="-110" charset="-128"/>
        </a:defRPr>
      </a:lvl5pPr>
      <a:lvl6pPr marL="457200" algn="l" rtl="0" eaLnBrk="1" fontAlgn="base" hangingPunct="1">
        <a:spcBef>
          <a:spcPct val="0"/>
        </a:spcBef>
        <a:spcAft>
          <a:spcPct val="0"/>
        </a:spcAft>
        <a:defRPr sz="3200" b="1">
          <a:solidFill>
            <a:srgbClr val="476903"/>
          </a:solidFill>
          <a:latin typeface="Times" pitchFamily="48" charset="0"/>
        </a:defRPr>
      </a:lvl6pPr>
      <a:lvl7pPr marL="914400" algn="l" rtl="0" eaLnBrk="1" fontAlgn="base" hangingPunct="1">
        <a:spcBef>
          <a:spcPct val="0"/>
        </a:spcBef>
        <a:spcAft>
          <a:spcPct val="0"/>
        </a:spcAft>
        <a:defRPr sz="3200" b="1">
          <a:solidFill>
            <a:srgbClr val="476903"/>
          </a:solidFill>
          <a:latin typeface="Times" pitchFamily="48" charset="0"/>
        </a:defRPr>
      </a:lvl7pPr>
      <a:lvl8pPr marL="1371600" algn="l" rtl="0" eaLnBrk="1" fontAlgn="base" hangingPunct="1">
        <a:spcBef>
          <a:spcPct val="0"/>
        </a:spcBef>
        <a:spcAft>
          <a:spcPct val="0"/>
        </a:spcAft>
        <a:defRPr sz="3200" b="1">
          <a:solidFill>
            <a:srgbClr val="476903"/>
          </a:solidFill>
          <a:latin typeface="Times" pitchFamily="48" charset="0"/>
        </a:defRPr>
      </a:lvl8pPr>
      <a:lvl9pPr marL="1828800" algn="l" rtl="0" eaLnBrk="1" fontAlgn="base" hangingPunct="1">
        <a:spcBef>
          <a:spcPct val="0"/>
        </a:spcBef>
        <a:spcAft>
          <a:spcPct val="0"/>
        </a:spcAft>
        <a:defRPr sz="3200" b="1">
          <a:solidFill>
            <a:srgbClr val="476903"/>
          </a:solidFill>
          <a:latin typeface="Times" pitchFamily="48" charset="0"/>
        </a:defRPr>
      </a:lvl9pPr>
    </p:titleStyle>
    <p:bodyStyle>
      <a:lvl1pPr marL="342900" indent="-342900" algn="l" rtl="0" eaLnBrk="1" fontAlgn="base" hangingPunct="1">
        <a:spcBef>
          <a:spcPct val="20000"/>
        </a:spcBef>
        <a:spcAft>
          <a:spcPct val="0"/>
        </a:spcAft>
        <a:buChar char="•"/>
        <a:defRPr sz="2000">
          <a:solidFill>
            <a:schemeClr val="tx1"/>
          </a:solidFill>
          <a:latin typeface="+mn-lt"/>
          <a:ea typeface="ＭＳ Ｐゴシック" pitchFamily="-110" charset="-128"/>
          <a:cs typeface="ＭＳ Ｐゴシック" pitchFamily="-110" charset="-128"/>
        </a:defRPr>
      </a:lvl1pPr>
      <a:lvl2pPr marL="742950" indent="-285750" algn="l" rtl="0" eaLnBrk="1" fontAlgn="base" hangingPunct="1">
        <a:spcBef>
          <a:spcPct val="20000"/>
        </a:spcBef>
        <a:spcAft>
          <a:spcPct val="0"/>
        </a:spcAft>
        <a:buChar char="–"/>
        <a:defRPr sz="1800">
          <a:solidFill>
            <a:schemeClr val="tx1"/>
          </a:solidFill>
          <a:latin typeface="+mn-lt"/>
          <a:ea typeface="ＭＳ Ｐゴシック" pitchFamily="-110" charset="-128"/>
        </a:defRPr>
      </a:lvl2pPr>
      <a:lvl3pPr marL="1143000" indent="-228600" algn="l" rtl="0" eaLnBrk="1" fontAlgn="base" hangingPunct="1">
        <a:spcBef>
          <a:spcPct val="20000"/>
        </a:spcBef>
        <a:spcAft>
          <a:spcPct val="0"/>
        </a:spcAft>
        <a:buChar char="•"/>
        <a:defRPr sz="1600">
          <a:solidFill>
            <a:schemeClr val="tx1"/>
          </a:solidFill>
          <a:latin typeface="+mn-lt"/>
          <a:ea typeface="ＭＳ Ｐゴシック" pitchFamily="-110" charset="-128"/>
        </a:defRPr>
      </a:lvl3pPr>
      <a:lvl4pPr marL="1600200" indent="-228600" algn="l" rtl="0" eaLnBrk="1" fontAlgn="base" hangingPunct="1">
        <a:spcBef>
          <a:spcPct val="20000"/>
        </a:spcBef>
        <a:spcAft>
          <a:spcPct val="0"/>
        </a:spcAft>
        <a:buChar char="–"/>
        <a:defRPr sz="1400">
          <a:solidFill>
            <a:schemeClr val="tx1"/>
          </a:solidFill>
          <a:latin typeface="+mn-lt"/>
          <a:ea typeface="ＭＳ Ｐゴシック" pitchFamily="-110" charset="-128"/>
        </a:defRPr>
      </a:lvl4pPr>
      <a:lvl5pPr marL="2057400" indent="-228600" algn="l" rtl="0" eaLnBrk="1" fontAlgn="base" hangingPunct="1">
        <a:spcBef>
          <a:spcPct val="20000"/>
        </a:spcBef>
        <a:spcAft>
          <a:spcPct val="0"/>
        </a:spcAft>
        <a:buChar char="»"/>
        <a:defRPr sz="1200">
          <a:solidFill>
            <a:schemeClr val="tx1"/>
          </a:solidFill>
          <a:latin typeface="+mn-lt"/>
          <a:ea typeface="ＭＳ Ｐゴシック" pitchFamily="-110" charset="-128"/>
        </a:defRPr>
      </a:lvl5pPr>
      <a:lvl6pPr marL="2514600" indent="-228600" algn="l" rtl="0" eaLnBrk="1" fontAlgn="base" hangingPunct="1">
        <a:spcBef>
          <a:spcPct val="20000"/>
        </a:spcBef>
        <a:spcAft>
          <a:spcPct val="0"/>
        </a:spcAft>
        <a:buChar char="»"/>
        <a:defRPr sz="1600">
          <a:solidFill>
            <a:srgbClr val="660066"/>
          </a:solidFill>
          <a:latin typeface="+mn-lt"/>
        </a:defRPr>
      </a:lvl6pPr>
      <a:lvl7pPr marL="2971800" indent="-228600" algn="l" rtl="0" eaLnBrk="1" fontAlgn="base" hangingPunct="1">
        <a:spcBef>
          <a:spcPct val="20000"/>
        </a:spcBef>
        <a:spcAft>
          <a:spcPct val="0"/>
        </a:spcAft>
        <a:buChar char="»"/>
        <a:defRPr sz="1600">
          <a:solidFill>
            <a:srgbClr val="660066"/>
          </a:solidFill>
          <a:latin typeface="+mn-lt"/>
        </a:defRPr>
      </a:lvl7pPr>
      <a:lvl8pPr marL="3429000" indent="-228600" algn="l" rtl="0" eaLnBrk="1" fontAlgn="base" hangingPunct="1">
        <a:spcBef>
          <a:spcPct val="20000"/>
        </a:spcBef>
        <a:spcAft>
          <a:spcPct val="0"/>
        </a:spcAft>
        <a:buChar char="»"/>
        <a:defRPr sz="1600">
          <a:solidFill>
            <a:srgbClr val="660066"/>
          </a:solidFill>
          <a:latin typeface="+mn-lt"/>
        </a:defRPr>
      </a:lvl8pPr>
      <a:lvl9pPr marL="3886200" indent="-228600" algn="l" rtl="0" eaLnBrk="1" fontAlgn="base" hangingPunct="1">
        <a:spcBef>
          <a:spcPct val="20000"/>
        </a:spcBef>
        <a:spcAft>
          <a:spcPct val="0"/>
        </a:spcAft>
        <a:buChar char="»"/>
        <a:defRPr sz="1600">
          <a:solidFill>
            <a:srgbClr val="66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hyperlink" Target="http://ctsi.ucsf.edu/files/CE/manual_for_researchers_agencies.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441101" y="1695100"/>
            <a:ext cx="8261797" cy="1421928"/>
          </a:xfrm>
        </p:spPr>
        <p:txBody>
          <a:bodyPr wrap="square">
            <a:spAutoFit/>
          </a:bodyPr>
          <a:lstStyle/>
          <a:p>
            <a:pPr eaLnBrk="1" hangingPunct="1"/>
            <a:r>
              <a:rPr lang="en-US" sz="4800" dirty="0">
                <a:ea typeface="ＭＳ Ｐゴシック" pitchFamily="34" charset="-128"/>
              </a:rPr>
              <a:t>Variations in Community-Engaged Scholarship</a:t>
            </a:r>
          </a:p>
        </p:txBody>
      </p:sp>
      <p:sp>
        <p:nvSpPr>
          <p:cNvPr id="7" name="Text Placeholder 6"/>
          <p:cNvSpPr>
            <a:spLocks noGrp="1"/>
          </p:cNvSpPr>
          <p:nvPr>
            <p:ph type="body" sz="quarter" idx="12"/>
          </p:nvPr>
        </p:nvSpPr>
        <p:spPr>
          <a:xfrm>
            <a:off x="469899" y="3911844"/>
            <a:ext cx="8674101" cy="989371"/>
          </a:xfrm>
        </p:spPr>
        <p:txBody>
          <a:bodyPr/>
          <a:lstStyle/>
          <a:p>
            <a:pPr>
              <a:lnSpc>
                <a:spcPct val="80000"/>
              </a:lnSpc>
            </a:pPr>
            <a:r>
              <a:rPr lang="en-US" sz="2000" dirty="0">
                <a:solidFill>
                  <a:schemeClr val="tx1"/>
                </a:solidFill>
                <a:ea typeface="ＭＳ Ｐゴシック" pitchFamily="34" charset="-128"/>
              </a:rPr>
              <a:t>Diane M. Doberneck, Ph.D., connordm@msu.edu</a:t>
            </a:r>
          </a:p>
          <a:p>
            <a:pPr>
              <a:lnSpc>
                <a:spcPct val="80000"/>
              </a:lnSpc>
            </a:pPr>
            <a:r>
              <a:rPr lang="en-US" sz="2000" b="0" dirty="0">
                <a:solidFill>
                  <a:schemeClr val="tx1"/>
                </a:solidFill>
                <a:ea typeface="ＭＳ Ｐゴシック" pitchFamily="34" charset="-128"/>
              </a:rPr>
              <a:t>Director for Faculty and Professional Development</a:t>
            </a:r>
          </a:p>
          <a:p>
            <a:pPr>
              <a:lnSpc>
                <a:spcPct val="80000"/>
              </a:lnSpc>
            </a:pPr>
            <a:r>
              <a:rPr lang="en-US" sz="2000" b="0" dirty="0">
                <a:solidFill>
                  <a:schemeClr val="tx1"/>
                </a:solidFill>
                <a:ea typeface="ＭＳ Ｐゴシック" pitchFamily="34" charset="-128"/>
              </a:rPr>
              <a:t>Office for Public Engagement and Scholarship</a:t>
            </a:r>
          </a:p>
          <a:p>
            <a:r>
              <a:rPr lang="en-US" sz="2000" b="0" dirty="0">
                <a:solidFill>
                  <a:schemeClr val="tx1"/>
                </a:solidFill>
              </a:rPr>
              <a:t>Adjunct Associate Professor Department of Community Sustainability</a:t>
            </a:r>
          </a:p>
          <a:p>
            <a:r>
              <a:rPr lang="en-US" sz="2000" b="0" dirty="0">
                <a:solidFill>
                  <a:schemeClr val="tx1"/>
                </a:solidFill>
              </a:rPr>
              <a:t>Michigan State University</a:t>
            </a:r>
          </a:p>
        </p:txBody>
      </p:sp>
      <p:sp>
        <p:nvSpPr>
          <p:cNvPr id="11" name="Text Placeholder 10"/>
          <p:cNvSpPr>
            <a:spLocks noGrp="1"/>
          </p:cNvSpPr>
          <p:nvPr>
            <p:ph type="body" sz="quarter" idx="17"/>
          </p:nvPr>
        </p:nvSpPr>
        <p:spPr>
          <a:xfrm>
            <a:off x="463548" y="5855522"/>
            <a:ext cx="8686801" cy="801310"/>
          </a:xfrm>
        </p:spPr>
        <p:txBody>
          <a:bodyPr/>
          <a:lstStyle/>
          <a:p>
            <a:pPr>
              <a:spcBef>
                <a:spcPts val="0"/>
              </a:spcBef>
            </a:pPr>
            <a:r>
              <a:rPr lang="en-US" sz="2000" b="1" dirty="0">
                <a:solidFill>
                  <a:schemeClr val="tx1"/>
                </a:solidFill>
                <a:ea typeface="ＭＳ Ｐゴシック" pitchFamily="34" charset="-128"/>
              </a:rPr>
              <a:t>Emerging Engagement Scholars Workshop, Athens, GA</a:t>
            </a:r>
          </a:p>
          <a:p>
            <a:pPr>
              <a:spcBef>
                <a:spcPts val="0"/>
              </a:spcBef>
            </a:pPr>
            <a:r>
              <a:rPr lang="en-US" sz="2000" dirty="0">
                <a:solidFill>
                  <a:schemeClr val="tx1"/>
                </a:solidFill>
                <a:ea typeface="ＭＳ Ｐゴシック" pitchFamily="34" charset="-128"/>
              </a:rPr>
              <a:t>Master Class #2, September 2022</a:t>
            </a:r>
            <a:endParaRPr lang="en-US" sz="2000" dirty="0">
              <a:solidFill>
                <a:schemeClr val="tx1"/>
              </a:solidFill>
            </a:endParaRPr>
          </a:p>
        </p:txBody>
      </p:sp>
    </p:spTree>
    <p:extLst>
      <p:ext uri="{BB962C8B-B14F-4D97-AF65-F5344CB8AC3E}">
        <p14:creationId xmlns:p14="http://schemas.microsoft.com/office/powerpoint/2010/main" val="3601102594"/>
      </p:ext>
    </p:extLst>
  </p:cSld>
  <p:clrMapOvr>
    <a:masterClrMapping/>
  </p:clrMapOvr>
  <p:transition spd="med">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3911"/>
            <a:ext cx="8229600" cy="609600"/>
          </a:xfrm>
        </p:spPr>
        <p:txBody>
          <a:bodyPr/>
          <a:lstStyle/>
          <a:p>
            <a:r>
              <a:rPr lang="en-US" dirty="0"/>
              <a:t>Institutional Motivations</a:t>
            </a:r>
          </a:p>
        </p:txBody>
      </p:sp>
      <p:sp>
        <p:nvSpPr>
          <p:cNvPr id="3" name="Content Placeholder 2"/>
          <p:cNvSpPr>
            <a:spLocks noGrp="1"/>
          </p:cNvSpPr>
          <p:nvPr>
            <p:ph idx="1"/>
          </p:nvPr>
        </p:nvSpPr>
        <p:spPr>
          <a:xfrm>
            <a:off x="425669" y="1342696"/>
            <a:ext cx="8261131" cy="5341883"/>
          </a:xfrm>
        </p:spPr>
        <p:txBody>
          <a:bodyPr/>
          <a:lstStyle/>
          <a:p>
            <a:pPr>
              <a:spcBef>
                <a:spcPts val="0"/>
              </a:spcBef>
              <a:spcAft>
                <a:spcPts val="1200"/>
              </a:spcAft>
            </a:pPr>
            <a:r>
              <a:rPr lang="en-US" dirty="0"/>
              <a:t>Re-establish public’s trust in its institutions, when public trust in institutions is at an all time low; improve university-community relationships</a:t>
            </a:r>
            <a:endParaRPr lang="en-US" sz="1000" dirty="0"/>
          </a:p>
          <a:p>
            <a:pPr>
              <a:spcBef>
                <a:spcPts val="0"/>
              </a:spcBef>
              <a:spcAft>
                <a:spcPts val="1200"/>
              </a:spcAft>
            </a:pPr>
            <a:r>
              <a:rPr lang="en-US" dirty="0"/>
              <a:t>Address pressing issues—health and health care, climate change/sea level rise, educational equity, military transitions</a:t>
            </a:r>
            <a:endParaRPr lang="en-US" sz="1000" dirty="0"/>
          </a:p>
          <a:p>
            <a:pPr>
              <a:spcBef>
                <a:spcPts val="0"/>
              </a:spcBef>
              <a:spcAft>
                <a:spcPts val="1200"/>
              </a:spcAft>
            </a:pPr>
            <a:r>
              <a:rPr lang="en-US" dirty="0"/>
              <a:t>Be viewed as relevant, lifelong learning partner by the public</a:t>
            </a:r>
            <a:endParaRPr lang="en-US" sz="1000" dirty="0"/>
          </a:p>
          <a:p>
            <a:pPr>
              <a:spcBef>
                <a:spcPts val="0"/>
              </a:spcBef>
              <a:spcAft>
                <a:spcPts val="1200"/>
              </a:spcAft>
            </a:pPr>
            <a:r>
              <a:rPr lang="en-US" dirty="0"/>
              <a:t>Make a difference in the communities where we are situated…or in our global community</a:t>
            </a:r>
            <a:endParaRPr lang="en-US" sz="1000" dirty="0"/>
          </a:p>
          <a:p>
            <a:pPr>
              <a:spcBef>
                <a:spcPts val="0"/>
              </a:spcBef>
              <a:spcAft>
                <a:spcPts val="1200"/>
              </a:spcAft>
            </a:pPr>
            <a:r>
              <a:rPr lang="en-US" dirty="0"/>
              <a:t>Secure funding from donors, stakeholders, and funders for conducting relevant scholarship</a:t>
            </a:r>
            <a:endParaRPr lang="en-US" sz="1000" dirty="0"/>
          </a:p>
          <a:p>
            <a:pPr>
              <a:spcBef>
                <a:spcPts val="0"/>
              </a:spcBef>
              <a:spcAft>
                <a:spcPts val="1200"/>
              </a:spcAft>
            </a:pPr>
            <a:r>
              <a:rPr lang="en-US" dirty="0"/>
              <a:t>Distinguish your institution from the other institutions of higher education</a:t>
            </a:r>
            <a:endParaRPr lang="en-US" sz="1000" dirty="0"/>
          </a:p>
          <a:p>
            <a:pPr marL="339725" indent="0">
              <a:spcBef>
                <a:spcPts val="0"/>
              </a:spcBef>
              <a:spcAft>
                <a:spcPts val="0"/>
              </a:spcAft>
              <a:buNone/>
            </a:pPr>
            <a:r>
              <a:rPr lang="en-US" sz="1600" dirty="0"/>
              <a:t>(</a:t>
            </a:r>
            <a:r>
              <a:rPr lang="en-US" sz="1600" dirty="0" err="1"/>
              <a:t>Gaventa</a:t>
            </a:r>
            <a:r>
              <a:rPr lang="en-US" sz="1600" dirty="0"/>
              <a:t> &amp; </a:t>
            </a:r>
            <a:r>
              <a:rPr lang="en-US" sz="1600" dirty="0" err="1"/>
              <a:t>Bivens</a:t>
            </a:r>
            <a:r>
              <a:rPr lang="en-US" sz="1600" dirty="0"/>
              <a:t>, 2014; Overton et al, 2017; Saltmarsh &amp; Hartley, 2011; </a:t>
            </a:r>
          </a:p>
          <a:p>
            <a:pPr marL="339725" indent="0">
              <a:spcBef>
                <a:spcPts val="0"/>
              </a:spcBef>
              <a:spcAft>
                <a:spcPts val="1200"/>
              </a:spcAft>
              <a:buNone/>
            </a:pPr>
            <a:r>
              <a:rPr lang="en-US" sz="1600" dirty="0"/>
              <a:t>Stanton 2008; Van de </a:t>
            </a:r>
            <a:r>
              <a:rPr lang="en-US" sz="1600" dirty="0" err="1"/>
              <a:t>Ven</a:t>
            </a:r>
            <a:r>
              <a:rPr lang="en-US" sz="1600" dirty="0"/>
              <a:t> 2007; Watson et al, 2011)</a:t>
            </a:r>
          </a:p>
        </p:txBody>
      </p:sp>
    </p:spTree>
    <p:extLst>
      <p:ext uri="{BB962C8B-B14F-4D97-AF65-F5344CB8AC3E}">
        <p14:creationId xmlns:p14="http://schemas.microsoft.com/office/powerpoint/2010/main" val="1864118994"/>
      </p:ext>
    </p:extLst>
  </p:cSld>
  <p:clrMapOvr>
    <a:masterClrMapping/>
  </p:clrMapOvr>
  <p:transition spd="med">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098" y="533400"/>
            <a:ext cx="8229600" cy="609600"/>
          </a:xfrm>
        </p:spPr>
        <p:txBody>
          <a:bodyPr/>
          <a:lstStyle/>
          <a:p>
            <a:r>
              <a:rPr lang="en-US" dirty="0"/>
              <a:t>Research Motivations</a:t>
            </a:r>
          </a:p>
        </p:txBody>
      </p:sp>
      <p:sp>
        <p:nvSpPr>
          <p:cNvPr id="3" name="Content Placeholder 2"/>
          <p:cNvSpPr>
            <a:spLocks noGrp="1"/>
          </p:cNvSpPr>
          <p:nvPr>
            <p:ph idx="1"/>
          </p:nvPr>
        </p:nvSpPr>
        <p:spPr>
          <a:xfrm>
            <a:off x="489098" y="1295400"/>
            <a:ext cx="8229600" cy="5562600"/>
          </a:xfrm>
        </p:spPr>
        <p:txBody>
          <a:bodyPr/>
          <a:lstStyle/>
          <a:p>
            <a:pPr>
              <a:spcBef>
                <a:spcPts val="0"/>
              </a:spcBef>
              <a:spcAft>
                <a:spcPts val="600"/>
              </a:spcAft>
            </a:pPr>
            <a:r>
              <a:rPr lang="en-US" dirty="0"/>
              <a:t>Address problems that are relevant to society, including public, private sectors</a:t>
            </a:r>
          </a:p>
          <a:p>
            <a:pPr lvl="1">
              <a:spcBef>
                <a:spcPts val="0"/>
              </a:spcBef>
              <a:spcAft>
                <a:spcPts val="600"/>
              </a:spcAft>
            </a:pPr>
            <a:r>
              <a:rPr lang="en-US" dirty="0"/>
              <a:t>Refine research questions by having public, nonprofit, or industry input </a:t>
            </a:r>
          </a:p>
          <a:p>
            <a:pPr lvl="1">
              <a:spcBef>
                <a:spcPts val="0"/>
              </a:spcBef>
              <a:spcAft>
                <a:spcPts val="1200"/>
              </a:spcAft>
            </a:pPr>
            <a:r>
              <a:rPr lang="en-US" dirty="0"/>
              <a:t>Develop research applications that contribute to local and regional economic success</a:t>
            </a:r>
            <a:endParaRPr lang="en-US" sz="1000" dirty="0"/>
          </a:p>
          <a:p>
            <a:pPr>
              <a:spcBef>
                <a:spcPts val="0"/>
              </a:spcBef>
              <a:spcAft>
                <a:spcPts val="600"/>
              </a:spcAft>
            </a:pPr>
            <a:r>
              <a:rPr lang="en-US" dirty="0"/>
              <a:t>Enrich the research process and outcomes </a:t>
            </a:r>
          </a:p>
          <a:p>
            <a:pPr lvl="1">
              <a:spcBef>
                <a:spcPts val="0"/>
              </a:spcBef>
              <a:spcAft>
                <a:spcPts val="600"/>
              </a:spcAft>
            </a:pPr>
            <a:r>
              <a:rPr lang="en-US" dirty="0"/>
              <a:t>improve quality and validity of research by engaging local knowledge and experience </a:t>
            </a:r>
          </a:p>
          <a:p>
            <a:pPr lvl="1">
              <a:spcBef>
                <a:spcPts val="0"/>
              </a:spcBef>
              <a:spcAft>
                <a:spcPts val="600"/>
              </a:spcAft>
            </a:pPr>
            <a:r>
              <a:rPr lang="en-US" dirty="0"/>
              <a:t>enhance relevance and usefulness of data</a:t>
            </a:r>
          </a:p>
          <a:p>
            <a:pPr lvl="1">
              <a:spcBef>
                <a:spcPts val="0"/>
              </a:spcBef>
              <a:spcAft>
                <a:spcPts val="1200"/>
              </a:spcAft>
            </a:pPr>
            <a:r>
              <a:rPr lang="en-US" dirty="0"/>
              <a:t>Increase meaning and sense-making in interpretation</a:t>
            </a:r>
            <a:endParaRPr lang="en-US" sz="1000" dirty="0"/>
          </a:p>
          <a:p>
            <a:pPr>
              <a:spcBef>
                <a:spcPts val="0"/>
              </a:spcBef>
              <a:spcAft>
                <a:spcPts val="1200"/>
              </a:spcAft>
            </a:pPr>
            <a:r>
              <a:rPr lang="en-US" dirty="0"/>
              <a:t>Develop more clearly defined implications for policy, practice, teaching/learning, and community impact</a:t>
            </a:r>
            <a:endParaRPr lang="en-US" sz="1000" dirty="0"/>
          </a:p>
          <a:p>
            <a:pPr>
              <a:spcBef>
                <a:spcPts val="0"/>
              </a:spcBef>
              <a:spcAft>
                <a:spcPts val="1200"/>
              </a:spcAft>
            </a:pPr>
            <a:r>
              <a:rPr lang="en-US" dirty="0"/>
              <a:t>What else?</a:t>
            </a:r>
          </a:p>
          <a:p>
            <a:pPr marL="339725" indent="0">
              <a:spcBef>
                <a:spcPts val="0"/>
              </a:spcBef>
              <a:spcAft>
                <a:spcPts val="1200"/>
              </a:spcAft>
              <a:buNone/>
            </a:pPr>
            <a:r>
              <a:rPr lang="en-US" sz="1600" dirty="0"/>
              <a:t>(</a:t>
            </a:r>
            <a:r>
              <a:rPr lang="en-US" sz="1600" dirty="0" err="1"/>
              <a:t>Balazs</a:t>
            </a:r>
            <a:r>
              <a:rPr lang="en-US" sz="1600" dirty="0"/>
              <a:t> &amp; Morello-</a:t>
            </a:r>
            <a:r>
              <a:rPr lang="en-US" sz="1600" dirty="0" err="1"/>
              <a:t>Frosch</a:t>
            </a:r>
            <a:r>
              <a:rPr lang="en-US" sz="1600" dirty="0"/>
              <a:t> 2013; </a:t>
            </a:r>
            <a:r>
              <a:rPr lang="en-US" sz="1600" dirty="0" err="1"/>
              <a:t>Ochocka</a:t>
            </a:r>
            <a:r>
              <a:rPr lang="en-US" sz="1600" dirty="0"/>
              <a:t> &amp; Janzen 2014; Strand et al, 2003)</a:t>
            </a:r>
          </a:p>
          <a:p>
            <a:pPr>
              <a:spcBef>
                <a:spcPts val="0"/>
              </a:spcBef>
              <a:spcAft>
                <a:spcPts val="1200"/>
              </a:spcAft>
            </a:pPr>
            <a:endParaRPr lang="en-US" dirty="0"/>
          </a:p>
          <a:p>
            <a:pPr>
              <a:spcBef>
                <a:spcPts val="0"/>
              </a:spcBef>
              <a:spcAft>
                <a:spcPts val="1200"/>
              </a:spcAft>
            </a:pPr>
            <a:endParaRPr lang="en-US" dirty="0"/>
          </a:p>
        </p:txBody>
      </p:sp>
    </p:spTree>
    <p:extLst>
      <p:ext uri="{BB962C8B-B14F-4D97-AF65-F5344CB8AC3E}">
        <p14:creationId xmlns:p14="http://schemas.microsoft.com/office/powerpoint/2010/main" val="2518758768"/>
      </p:ext>
    </p:extLst>
  </p:cSld>
  <p:clrMapOvr>
    <a:masterClrMapping/>
  </p:clrMapOvr>
  <p:transition spd="med">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 y="530352"/>
            <a:ext cx="8229600" cy="609600"/>
          </a:xfrm>
        </p:spPr>
        <p:txBody>
          <a:bodyPr/>
          <a:lstStyle/>
          <a:p>
            <a:r>
              <a:rPr lang="en-US" dirty="0"/>
              <a:t>Teaching and Learning Motivations</a:t>
            </a:r>
          </a:p>
        </p:txBody>
      </p:sp>
      <p:sp>
        <p:nvSpPr>
          <p:cNvPr id="3" name="Content Placeholder 2"/>
          <p:cNvSpPr>
            <a:spLocks noGrp="1"/>
          </p:cNvSpPr>
          <p:nvPr>
            <p:ph idx="1"/>
          </p:nvPr>
        </p:nvSpPr>
        <p:spPr>
          <a:xfrm>
            <a:off x="493776" y="1298448"/>
            <a:ext cx="8229600" cy="5559552"/>
          </a:xfrm>
        </p:spPr>
        <p:txBody>
          <a:bodyPr/>
          <a:lstStyle/>
          <a:p>
            <a:pPr>
              <a:spcBef>
                <a:spcPts val="0"/>
              </a:spcBef>
              <a:spcAft>
                <a:spcPts val="1200"/>
              </a:spcAft>
            </a:pPr>
            <a:r>
              <a:rPr lang="en-US" dirty="0"/>
              <a:t>Involve students in high impact practices (pedagogy)—service learning; community-based, undergraduate research; study abroad with </a:t>
            </a:r>
            <a:r>
              <a:rPr lang="en-US" dirty="0" err="1"/>
              <a:t>service-learning</a:t>
            </a:r>
            <a:r>
              <a:rPr lang="en-US" dirty="0"/>
              <a:t> components</a:t>
            </a:r>
            <a:endParaRPr lang="en-US" sz="1000" dirty="0"/>
          </a:p>
          <a:p>
            <a:pPr>
              <a:spcBef>
                <a:spcPts val="0"/>
              </a:spcBef>
              <a:spcAft>
                <a:spcPts val="600"/>
              </a:spcAft>
            </a:pPr>
            <a:r>
              <a:rPr lang="en-US" dirty="0"/>
              <a:t>Engage in teaching/learning practices that help to develop</a:t>
            </a:r>
          </a:p>
          <a:p>
            <a:pPr lvl="1">
              <a:spcBef>
                <a:spcPts val="0"/>
              </a:spcBef>
              <a:spcAft>
                <a:spcPts val="600"/>
              </a:spcAft>
            </a:pPr>
            <a:r>
              <a:rPr lang="en-US" dirty="0"/>
              <a:t>Disciplinary understanding, applications, and problem-solving</a:t>
            </a:r>
          </a:p>
          <a:p>
            <a:pPr lvl="1">
              <a:spcBef>
                <a:spcPts val="0"/>
              </a:spcBef>
              <a:spcAft>
                <a:spcPts val="600"/>
              </a:spcAft>
            </a:pPr>
            <a:r>
              <a:rPr lang="en-US" dirty="0"/>
              <a:t>Cross-cultural, diversity, and inclusive mindsets and practices</a:t>
            </a:r>
          </a:p>
          <a:p>
            <a:pPr lvl="1">
              <a:spcBef>
                <a:spcPts val="0"/>
              </a:spcBef>
              <a:spcAft>
                <a:spcPts val="600"/>
              </a:spcAft>
            </a:pPr>
            <a:r>
              <a:rPr lang="en-US" dirty="0"/>
              <a:t>Professionalism and career readiness</a:t>
            </a:r>
          </a:p>
          <a:p>
            <a:pPr lvl="1">
              <a:spcBef>
                <a:spcPts val="0"/>
              </a:spcBef>
              <a:spcAft>
                <a:spcPts val="600"/>
              </a:spcAft>
            </a:pPr>
            <a:r>
              <a:rPr lang="en-US" dirty="0"/>
              <a:t>Leadership development</a:t>
            </a:r>
          </a:p>
          <a:p>
            <a:pPr lvl="1">
              <a:spcBef>
                <a:spcPts val="0"/>
              </a:spcBef>
              <a:spcAft>
                <a:spcPts val="1200"/>
              </a:spcAft>
            </a:pPr>
            <a:r>
              <a:rPr lang="en-US" dirty="0"/>
              <a:t>Other learning outcomes</a:t>
            </a:r>
            <a:endParaRPr lang="en-US" sz="1000" dirty="0"/>
          </a:p>
          <a:p>
            <a:pPr>
              <a:spcBef>
                <a:spcPts val="0"/>
              </a:spcBef>
              <a:spcAft>
                <a:spcPts val="1200"/>
              </a:spcAft>
            </a:pPr>
            <a:r>
              <a:rPr lang="en-US" dirty="0"/>
              <a:t>Promote civic attitudes and behaviors (democratic principles)</a:t>
            </a:r>
            <a:endParaRPr lang="en-US" sz="1000" dirty="0"/>
          </a:p>
          <a:p>
            <a:pPr>
              <a:spcBef>
                <a:spcPts val="0"/>
              </a:spcBef>
              <a:spcAft>
                <a:spcPts val="1200"/>
              </a:spcAft>
            </a:pPr>
            <a:r>
              <a:rPr lang="en-US" dirty="0"/>
              <a:t>Tap into community partner knowledge and wisdom</a:t>
            </a:r>
            <a:endParaRPr lang="en-US" sz="1000" dirty="0"/>
          </a:p>
          <a:p>
            <a:pPr>
              <a:spcBef>
                <a:spcPts val="0"/>
              </a:spcBef>
              <a:spcAft>
                <a:spcPts val="1200"/>
              </a:spcAft>
            </a:pPr>
            <a:r>
              <a:rPr lang="en-US" dirty="0"/>
              <a:t>What else?</a:t>
            </a:r>
          </a:p>
          <a:p>
            <a:pPr marL="341313" indent="0">
              <a:spcBef>
                <a:spcPts val="0"/>
              </a:spcBef>
              <a:spcAft>
                <a:spcPts val="1200"/>
              </a:spcAft>
              <a:buNone/>
            </a:pPr>
            <a:r>
              <a:rPr lang="en-US" sz="1600" dirty="0"/>
              <a:t>(</a:t>
            </a:r>
            <a:r>
              <a:rPr lang="en-US" sz="1600" dirty="0" err="1"/>
              <a:t>Butin</a:t>
            </a:r>
            <a:r>
              <a:rPr lang="en-US" sz="1600" dirty="0"/>
              <a:t>, 2010; Crabtree 2008; Jacoby, 2015; </a:t>
            </a:r>
            <a:r>
              <a:rPr lang="en-US" sz="1600" dirty="0" err="1"/>
              <a:t>Kuh</a:t>
            </a:r>
            <a:r>
              <a:rPr lang="en-US" sz="1600" dirty="0"/>
              <a:t> 2008)</a:t>
            </a:r>
          </a:p>
        </p:txBody>
      </p:sp>
    </p:spTree>
    <p:extLst>
      <p:ext uri="{BB962C8B-B14F-4D97-AF65-F5344CB8AC3E}">
        <p14:creationId xmlns:p14="http://schemas.microsoft.com/office/powerpoint/2010/main" val="2322622395"/>
      </p:ext>
    </p:extLst>
  </p:cSld>
  <p:clrMapOvr>
    <a:masterClrMapping/>
  </p:clrMapOvr>
  <p:transition spd="med">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 y="530352"/>
            <a:ext cx="8229600" cy="609600"/>
          </a:xfrm>
        </p:spPr>
        <p:txBody>
          <a:bodyPr/>
          <a:lstStyle/>
          <a:p>
            <a:r>
              <a:rPr lang="en-US" dirty="0"/>
              <a:t>Service and Practice Motivations</a:t>
            </a:r>
          </a:p>
        </p:txBody>
      </p:sp>
      <p:sp>
        <p:nvSpPr>
          <p:cNvPr id="3" name="Content Placeholder 2"/>
          <p:cNvSpPr>
            <a:spLocks noGrp="1"/>
          </p:cNvSpPr>
          <p:nvPr>
            <p:ph idx="1"/>
          </p:nvPr>
        </p:nvSpPr>
        <p:spPr>
          <a:xfrm>
            <a:off x="493776" y="1298448"/>
            <a:ext cx="8229600" cy="4267200"/>
          </a:xfrm>
        </p:spPr>
        <p:txBody>
          <a:bodyPr/>
          <a:lstStyle/>
          <a:p>
            <a:pPr>
              <a:spcBef>
                <a:spcPts val="0"/>
              </a:spcBef>
              <a:spcAft>
                <a:spcPts val="1800"/>
              </a:spcAft>
            </a:pPr>
            <a:r>
              <a:rPr lang="en-US" dirty="0"/>
              <a:t>Develop policies that are informed by local knowledge, lived experience</a:t>
            </a:r>
          </a:p>
          <a:p>
            <a:pPr>
              <a:spcBef>
                <a:spcPts val="0"/>
              </a:spcBef>
              <a:spcAft>
                <a:spcPts val="1800"/>
              </a:spcAft>
            </a:pPr>
            <a:r>
              <a:rPr lang="en-US" dirty="0"/>
              <a:t>Develop management strategies and policies that are more likely to be followed—improve compliance</a:t>
            </a:r>
          </a:p>
          <a:p>
            <a:pPr>
              <a:spcBef>
                <a:spcPts val="0"/>
              </a:spcBef>
              <a:spcAft>
                <a:spcPts val="1800"/>
              </a:spcAft>
            </a:pPr>
            <a:r>
              <a:rPr lang="en-US" dirty="0"/>
              <a:t>Create a sense of ownership by those affected and involved, which may lead to changes that are sustained over time</a:t>
            </a:r>
          </a:p>
          <a:p>
            <a:pPr>
              <a:spcBef>
                <a:spcPts val="0"/>
              </a:spcBef>
              <a:spcAft>
                <a:spcPts val="1800"/>
              </a:spcAft>
            </a:pPr>
            <a:r>
              <a:rPr lang="en-US" dirty="0"/>
              <a:t>Strengthen a sense of empowerment </a:t>
            </a:r>
          </a:p>
          <a:p>
            <a:pPr>
              <a:spcBef>
                <a:spcPts val="0"/>
              </a:spcBef>
              <a:spcAft>
                <a:spcPts val="1800"/>
              </a:spcAft>
            </a:pPr>
            <a:r>
              <a:rPr lang="en-US" dirty="0"/>
              <a:t>Respond to community-identified issues</a:t>
            </a:r>
          </a:p>
          <a:p>
            <a:pPr>
              <a:spcBef>
                <a:spcPts val="0"/>
              </a:spcBef>
              <a:spcAft>
                <a:spcPts val="1800"/>
              </a:spcAft>
            </a:pPr>
            <a:r>
              <a:rPr lang="en-US" dirty="0"/>
              <a:t>What else?</a:t>
            </a:r>
          </a:p>
          <a:p>
            <a:pPr marL="395288" indent="0">
              <a:spcBef>
                <a:spcPts val="0"/>
              </a:spcBef>
              <a:spcAft>
                <a:spcPts val="1800"/>
              </a:spcAft>
              <a:buNone/>
            </a:pPr>
            <a:r>
              <a:rPr lang="en-US" sz="1600" dirty="0"/>
              <a:t>(</a:t>
            </a:r>
            <a:r>
              <a:rPr lang="da-DK" sz="1600" dirty="0"/>
              <a:t>Pasick et al 2010; Reed et al, 2009)</a:t>
            </a:r>
            <a:endParaRPr lang="en-US" sz="1600" dirty="0"/>
          </a:p>
        </p:txBody>
      </p:sp>
    </p:spTree>
    <p:extLst>
      <p:ext uri="{BB962C8B-B14F-4D97-AF65-F5344CB8AC3E}">
        <p14:creationId xmlns:p14="http://schemas.microsoft.com/office/powerpoint/2010/main" val="1055384682"/>
      </p:ext>
    </p:extLst>
  </p:cSld>
  <p:clrMapOvr>
    <a:masterClrMapping/>
  </p:clrMapOvr>
  <p:transition spd="med">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776" y="530352"/>
            <a:ext cx="8229600" cy="609600"/>
          </a:xfrm>
        </p:spPr>
        <p:txBody>
          <a:bodyPr/>
          <a:lstStyle/>
          <a:p>
            <a:r>
              <a:rPr lang="en-US" dirty="0"/>
              <a:t>Personal Motivations</a:t>
            </a:r>
          </a:p>
        </p:txBody>
      </p:sp>
      <p:sp>
        <p:nvSpPr>
          <p:cNvPr id="3" name="Content Placeholder 2"/>
          <p:cNvSpPr>
            <a:spLocks noGrp="1"/>
          </p:cNvSpPr>
          <p:nvPr>
            <p:ph idx="1"/>
          </p:nvPr>
        </p:nvSpPr>
        <p:spPr>
          <a:xfrm>
            <a:off x="493776" y="1298448"/>
            <a:ext cx="8229600" cy="4327634"/>
          </a:xfrm>
        </p:spPr>
        <p:txBody>
          <a:bodyPr/>
          <a:lstStyle/>
          <a:p>
            <a:pPr>
              <a:spcBef>
                <a:spcPts val="0"/>
              </a:spcBef>
              <a:spcAft>
                <a:spcPts val="1800"/>
              </a:spcAft>
            </a:pPr>
            <a:r>
              <a:rPr lang="en-US" sz="2400" dirty="0"/>
              <a:t>Commitment to a particular place or people</a:t>
            </a:r>
          </a:p>
          <a:p>
            <a:pPr>
              <a:spcBef>
                <a:spcPts val="0"/>
              </a:spcBef>
              <a:spcAft>
                <a:spcPts val="1800"/>
              </a:spcAft>
            </a:pPr>
            <a:r>
              <a:rPr lang="en-US" sz="2400" dirty="0"/>
              <a:t>Related to personal or professional identity</a:t>
            </a:r>
          </a:p>
          <a:p>
            <a:pPr>
              <a:spcBef>
                <a:spcPts val="0"/>
              </a:spcBef>
              <a:spcAft>
                <a:spcPts val="1800"/>
              </a:spcAft>
            </a:pPr>
            <a:r>
              <a:rPr lang="en-US" sz="2400" dirty="0"/>
              <a:t>Desire for collaboration, relationship-building, partners, or place-making</a:t>
            </a:r>
          </a:p>
          <a:p>
            <a:pPr>
              <a:spcBef>
                <a:spcPts val="0"/>
              </a:spcBef>
              <a:spcAft>
                <a:spcPts val="1200"/>
              </a:spcAft>
            </a:pPr>
            <a:r>
              <a:rPr lang="en-US" sz="2400" dirty="0"/>
              <a:t>Reflection of values, including those related to</a:t>
            </a:r>
          </a:p>
          <a:p>
            <a:pPr lvl="1">
              <a:spcBef>
                <a:spcPts val="0"/>
              </a:spcBef>
              <a:spcAft>
                <a:spcPts val="1200"/>
              </a:spcAft>
            </a:pPr>
            <a:r>
              <a:rPr lang="en-US" sz="2400" dirty="0"/>
              <a:t>Preferred epistemology</a:t>
            </a:r>
          </a:p>
          <a:p>
            <a:pPr lvl="1">
              <a:spcBef>
                <a:spcPts val="0"/>
              </a:spcBef>
              <a:spcAft>
                <a:spcPts val="1200"/>
              </a:spcAft>
            </a:pPr>
            <a:r>
              <a:rPr lang="en-US" sz="2400" dirty="0"/>
              <a:t>Lived experience </a:t>
            </a:r>
          </a:p>
          <a:p>
            <a:pPr lvl="1">
              <a:spcBef>
                <a:spcPts val="0"/>
              </a:spcBef>
              <a:spcAft>
                <a:spcPts val="1800"/>
              </a:spcAft>
            </a:pPr>
            <a:r>
              <a:rPr lang="en-US" sz="2400" dirty="0"/>
              <a:t>Faith</a:t>
            </a:r>
          </a:p>
          <a:p>
            <a:pPr marL="341313" lvl="1" indent="0">
              <a:spcBef>
                <a:spcPts val="0"/>
              </a:spcBef>
              <a:spcAft>
                <a:spcPts val="1800"/>
              </a:spcAft>
              <a:buNone/>
            </a:pPr>
            <a:r>
              <a:rPr lang="en-US" sz="2400" dirty="0"/>
              <a:t>(</a:t>
            </a:r>
            <a:r>
              <a:rPr lang="da-DK" sz="2400" dirty="0"/>
              <a:t>O'Meara, 2008; Post et al 2016)</a:t>
            </a:r>
            <a:endParaRPr lang="en-US" sz="2400" dirty="0"/>
          </a:p>
        </p:txBody>
      </p:sp>
    </p:spTree>
    <p:extLst>
      <p:ext uri="{BB962C8B-B14F-4D97-AF65-F5344CB8AC3E}">
        <p14:creationId xmlns:p14="http://schemas.microsoft.com/office/powerpoint/2010/main" val="2635013964"/>
      </p:ext>
    </p:extLst>
  </p:cSld>
  <p:clrMapOvr>
    <a:masterClrMapping/>
  </p:clrMapOvr>
  <p:transition spd="med">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Future-Oriented Motivations</a:t>
            </a:r>
          </a:p>
        </p:txBody>
      </p:sp>
      <p:sp>
        <p:nvSpPr>
          <p:cNvPr id="3" name="Content Placeholder 2"/>
          <p:cNvSpPr>
            <a:spLocks noGrp="1"/>
          </p:cNvSpPr>
          <p:nvPr>
            <p:ph idx="1"/>
          </p:nvPr>
        </p:nvSpPr>
        <p:spPr>
          <a:xfrm>
            <a:off x="4296103" y="1545021"/>
            <a:ext cx="4724400" cy="5312979"/>
          </a:xfrm>
        </p:spPr>
        <p:txBody>
          <a:bodyPr/>
          <a:lstStyle/>
          <a:p>
            <a:pPr marL="0" indent="0">
              <a:buNone/>
            </a:pPr>
            <a:r>
              <a:rPr lang="en-US" sz="2600" b="1" dirty="0"/>
              <a:t>Recruitment and retention of talented faculty</a:t>
            </a:r>
          </a:p>
          <a:p>
            <a:r>
              <a:rPr lang="en-US" dirty="0"/>
              <a:t>Historically under-represented faculty</a:t>
            </a:r>
          </a:p>
          <a:p>
            <a:pPr lvl="1"/>
            <a:r>
              <a:rPr lang="en-US" dirty="0"/>
              <a:t>Female faculty</a:t>
            </a:r>
          </a:p>
          <a:p>
            <a:pPr lvl="1"/>
            <a:r>
              <a:rPr lang="en-US" dirty="0"/>
              <a:t>Faculty of color</a:t>
            </a:r>
          </a:p>
          <a:p>
            <a:pPr lvl="1"/>
            <a:r>
              <a:rPr lang="en-US" dirty="0"/>
              <a:t>Lower income</a:t>
            </a:r>
          </a:p>
          <a:p>
            <a:pPr lvl="1"/>
            <a:r>
              <a:rPr lang="en-US" dirty="0"/>
              <a:t>First generation </a:t>
            </a:r>
          </a:p>
          <a:p>
            <a:r>
              <a:rPr lang="en-US" dirty="0"/>
              <a:t>Faculty whose research &amp; teaching is connected with their identity</a:t>
            </a:r>
          </a:p>
          <a:p>
            <a:r>
              <a:rPr lang="en-US" dirty="0"/>
              <a:t>Faculty who have participated in service-learning, community engagement as undergraduates and graduates</a:t>
            </a:r>
          </a:p>
        </p:txBody>
      </p:sp>
      <p:pic>
        <p:nvPicPr>
          <p:cNvPr id="4" name="Picture 3"/>
          <p:cNvPicPr>
            <a:picLocks noChangeAspect="1"/>
          </p:cNvPicPr>
          <p:nvPr/>
        </p:nvPicPr>
        <p:blipFill rotWithShape="1">
          <a:blip r:embed="rId2"/>
          <a:srcRect l="16666" t="18148" r="67917" b="7778"/>
          <a:stretch/>
        </p:blipFill>
        <p:spPr>
          <a:xfrm>
            <a:off x="457200" y="1600200"/>
            <a:ext cx="3657600" cy="4942703"/>
          </a:xfrm>
          <a:prstGeom prst="rect">
            <a:avLst/>
          </a:prstGeom>
        </p:spPr>
      </p:pic>
    </p:spTree>
    <p:extLst>
      <p:ext uri="{BB962C8B-B14F-4D97-AF65-F5344CB8AC3E}">
        <p14:creationId xmlns:p14="http://schemas.microsoft.com/office/powerpoint/2010/main" val="965986320"/>
      </p:ext>
    </p:extLst>
  </p:cSld>
  <p:clrMapOvr>
    <a:masterClrMapping/>
  </p:clrMapOvr>
  <p:transition spd="med">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Pause to Reflect as the Whole Group:</a:t>
            </a:r>
          </a:p>
        </p:txBody>
      </p:sp>
      <p:sp>
        <p:nvSpPr>
          <p:cNvPr id="3" name="Content Placeholder 2"/>
          <p:cNvSpPr>
            <a:spLocks noGrp="1"/>
          </p:cNvSpPr>
          <p:nvPr>
            <p:ph idx="1"/>
          </p:nvPr>
        </p:nvSpPr>
        <p:spPr>
          <a:xfrm>
            <a:off x="457200" y="1600199"/>
            <a:ext cx="8229600" cy="4734340"/>
          </a:xfrm>
        </p:spPr>
        <p:txBody>
          <a:bodyPr/>
          <a:lstStyle/>
          <a:p>
            <a:pPr marL="0" indent="0">
              <a:buNone/>
            </a:pPr>
            <a:r>
              <a:rPr lang="en-US" sz="2400" dirty="0"/>
              <a:t>In the chat, tell us your 1 or 2 whys…</a:t>
            </a:r>
          </a:p>
          <a:p>
            <a:endParaRPr lang="en-US" sz="1000" dirty="0"/>
          </a:p>
          <a:p>
            <a:pPr lvl="1"/>
            <a:r>
              <a:rPr lang="en-US" sz="2400" dirty="0"/>
              <a:t>Institutional reasons?</a:t>
            </a:r>
          </a:p>
          <a:p>
            <a:pPr lvl="1"/>
            <a:endParaRPr lang="en-US" sz="1000" dirty="0"/>
          </a:p>
          <a:p>
            <a:pPr lvl="1"/>
            <a:r>
              <a:rPr lang="en-US" sz="2400" dirty="0"/>
              <a:t>Research reasons?</a:t>
            </a:r>
          </a:p>
          <a:p>
            <a:pPr lvl="1"/>
            <a:endParaRPr lang="en-US" sz="1000" dirty="0"/>
          </a:p>
          <a:p>
            <a:pPr lvl="1"/>
            <a:r>
              <a:rPr lang="en-US" sz="2400" dirty="0"/>
              <a:t>Teaching and learning reasons?</a:t>
            </a:r>
          </a:p>
          <a:p>
            <a:pPr lvl="1"/>
            <a:endParaRPr lang="en-US" sz="1000" dirty="0"/>
          </a:p>
          <a:p>
            <a:pPr lvl="1"/>
            <a:r>
              <a:rPr lang="en-US" sz="2400" dirty="0"/>
              <a:t>Service and practice reasons?</a:t>
            </a:r>
          </a:p>
          <a:p>
            <a:pPr lvl="1"/>
            <a:endParaRPr lang="en-US" sz="1000" dirty="0"/>
          </a:p>
          <a:p>
            <a:pPr lvl="1"/>
            <a:r>
              <a:rPr lang="en-US" sz="2400" dirty="0"/>
              <a:t>Personal reasons?</a:t>
            </a:r>
          </a:p>
          <a:p>
            <a:endParaRPr lang="en-US" sz="2400" dirty="0"/>
          </a:p>
        </p:txBody>
      </p:sp>
      <p:pic>
        <p:nvPicPr>
          <p:cNvPr id="5" name="Picture 2" descr="Circle image of two brown hands. Hand on the left holds an image of a silhouette of human head made of gears that are slowly dumping into the brown hand on the right that is catching them.&#10;&#10;This image is used to indicate a time where we debrief an activity &amp; identify interesting ideas from a group brainstorm.">
            <a:extLst>
              <a:ext uri="{FF2B5EF4-FFF2-40B4-BE49-F238E27FC236}">
                <a16:creationId xmlns:a16="http://schemas.microsoft.com/office/drawing/2014/main" id="{9ED697E5-6E1F-6A02-8F16-66957CE918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1508" y="3859175"/>
            <a:ext cx="2563396" cy="264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9118181"/>
      </p:ext>
    </p:extLst>
  </p:cSld>
  <p:clrMapOvr>
    <a:masterClrMapping/>
  </p:clrMapOvr>
  <p:transition spd="med">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282" y="703548"/>
            <a:ext cx="8305800" cy="945638"/>
          </a:xfrm>
        </p:spPr>
        <p:txBody>
          <a:bodyPr/>
          <a:lstStyle/>
          <a:p>
            <a:pPr algn="ctr"/>
            <a:r>
              <a:rPr lang="en-US" dirty="0"/>
              <a:t>Transitions In The Movement’s Vocabulary in Higher Education</a:t>
            </a:r>
          </a:p>
        </p:txBody>
      </p:sp>
      <p:grpSp>
        <p:nvGrpSpPr>
          <p:cNvPr id="10" name="Group 9" descr="Diagram that shows prior to the 1990s the word &quot;service&quot; was used. Service was replaced by the term &quot;outreach.&quot; Outreach was then replaced by the term &quot;engagement,&quot; which came into use in the 2010s and is in use through today."/>
          <p:cNvGrpSpPr/>
          <p:nvPr/>
        </p:nvGrpSpPr>
        <p:grpSpPr>
          <a:xfrm>
            <a:off x="251828" y="2006994"/>
            <a:ext cx="8549273" cy="3265295"/>
            <a:chOff x="251828" y="2006994"/>
            <a:chExt cx="8549273" cy="3265295"/>
          </a:xfrm>
        </p:grpSpPr>
        <p:graphicFrame>
          <p:nvGraphicFramePr>
            <p:cNvPr id="5" name="Diagram 4" descr="Figure shows transition in outreach and engagement language from &quot;service&quot; prior to the 1990s to &quot;outreach&quot; to &quot;engagement&quot; in the 2010s and beyond." title="Transitions in the Movement's Vocabulary Figure."/>
            <p:cNvGraphicFramePr/>
            <p:nvPr>
              <p:extLst>
                <p:ext uri="{D42A27DB-BD31-4B8C-83A1-F6EECF244321}">
                  <p14:modId xmlns:p14="http://schemas.microsoft.com/office/powerpoint/2010/main" val="3073795119"/>
                </p:ext>
              </p:extLst>
            </p:nvPr>
          </p:nvGraphicFramePr>
          <p:xfrm>
            <a:off x="898074" y="2006994"/>
            <a:ext cx="7414591" cy="1470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251828" y="3967134"/>
              <a:ext cx="1043610" cy="1200329"/>
            </a:xfrm>
            <a:prstGeom prst="rect">
              <a:avLst/>
            </a:prstGeom>
            <a:noFill/>
          </p:spPr>
          <p:txBody>
            <a:bodyPr wrap="square" rtlCol="0">
              <a:spAutoFit/>
            </a:bodyPr>
            <a:lstStyle/>
            <a:p>
              <a:pPr algn="ctr"/>
              <a:r>
                <a:rPr lang="en-US" sz="2400" b="1" dirty="0"/>
                <a:t>Prior to</a:t>
              </a:r>
            </a:p>
            <a:p>
              <a:pPr algn="ctr"/>
              <a:r>
                <a:rPr lang="en-US" sz="2400" b="1" dirty="0"/>
                <a:t>1990s</a:t>
              </a:r>
            </a:p>
          </p:txBody>
        </p:sp>
        <p:sp>
          <p:nvSpPr>
            <p:cNvPr id="9" name="TextBox 8"/>
            <p:cNvSpPr txBox="1"/>
            <p:nvPr/>
          </p:nvSpPr>
          <p:spPr>
            <a:xfrm>
              <a:off x="7494815" y="4071960"/>
              <a:ext cx="1306286" cy="1200329"/>
            </a:xfrm>
            <a:prstGeom prst="rect">
              <a:avLst/>
            </a:prstGeom>
            <a:noFill/>
          </p:spPr>
          <p:txBody>
            <a:bodyPr wrap="square" rtlCol="0">
              <a:spAutoFit/>
            </a:bodyPr>
            <a:lstStyle/>
            <a:p>
              <a:pPr algn="ctr"/>
              <a:r>
                <a:rPr lang="en-US" sz="2400" b="1" dirty="0"/>
                <a:t>2010s</a:t>
              </a:r>
            </a:p>
            <a:p>
              <a:pPr algn="ctr"/>
              <a:r>
                <a:rPr lang="en-US" sz="2400" b="1" dirty="0"/>
                <a:t>to today</a:t>
              </a:r>
            </a:p>
          </p:txBody>
        </p:sp>
        <p:grpSp>
          <p:nvGrpSpPr>
            <p:cNvPr id="13" name="Group 12"/>
            <p:cNvGrpSpPr/>
            <p:nvPr/>
          </p:nvGrpSpPr>
          <p:grpSpPr>
            <a:xfrm>
              <a:off x="1834608" y="4020232"/>
              <a:ext cx="5431606" cy="1172254"/>
              <a:chOff x="2149072" y="493971"/>
              <a:chExt cx="412928" cy="483049"/>
            </a:xfrm>
            <a:solidFill>
              <a:srgbClr val="11660C"/>
            </a:solidFill>
          </p:grpSpPr>
          <p:sp>
            <p:nvSpPr>
              <p:cNvPr id="14" name="Right Arrow 13"/>
              <p:cNvSpPr/>
              <p:nvPr/>
            </p:nvSpPr>
            <p:spPr>
              <a:xfrm>
                <a:off x="2149072" y="493971"/>
                <a:ext cx="412928" cy="483049"/>
              </a:xfrm>
              <a:prstGeom prst="rightArrow">
                <a:avLst>
                  <a:gd name="adj1" fmla="val 60000"/>
                  <a:gd name="adj2" fmla="val 50000"/>
                </a:avLst>
              </a:prstGeom>
              <a:grpFill/>
              <a:ln>
                <a:solidFill>
                  <a:schemeClr val="tx1"/>
                </a:solidFill>
              </a:ln>
            </p:spPr>
            <p:style>
              <a:lnRef idx="0">
                <a:scrgbClr r="0" g="0" b="0"/>
              </a:lnRef>
              <a:fillRef idx="1">
                <a:scrgbClr r="0" g="0" b="0"/>
              </a:fillRef>
              <a:effectRef idx="0">
                <a:schemeClr val="accent2">
                  <a:tint val="60000"/>
                  <a:hueOff val="0"/>
                  <a:satOff val="0"/>
                  <a:lumOff val="0"/>
                  <a:alphaOff val="0"/>
                </a:schemeClr>
              </a:effectRef>
              <a:fontRef idx="minor">
                <a:schemeClr val="lt1"/>
              </a:fontRef>
            </p:style>
          </p:sp>
          <p:sp>
            <p:nvSpPr>
              <p:cNvPr id="15" name="Right Arrow 4"/>
              <p:cNvSpPr/>
              <p:nvPr/>
            </p:nvSpPr>
            <p:spPr>
              <a:xfrm>
                <a:off x="2149072" y="590581"/>
                <a:ext cx="289050" cy="28982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p:txBody>
          </p:sp>
        </p:grpSp>
        <p:sp>
          <p:nvSpPr>
            <p:cNvPr id="16" name="TextBox 15"/>
            <p:cNvSpPr txBox="1"/>
            <p:nvPr/>
          </p:nvSpPr>
          <p:spPr>
            <a:xfrm>
              <a:off x="2106386" y="4359724"/>
              <a:ext cx="4359728" cy="523220"/>
            </a:xfrm>
            <a:prstGeom prst="rect">
              <a:avLst/>
            </a:prstGeom>
            <a:noFill/>
          </p:spPr>
          <p:txBody>
            <a:bodyPr wrap="square" rtlCol="0">
              <a:spAutoFit/>
            </a:bodyPr>
            <a:lstStyle/>
            <a:p>
              <a:pPr algn="ctr"/>
              <a:r>
                <a:rPr lang="en-US" sz="2800" b="1" dirty="0">
                  <a:solidFill>
                    <a:schemeClr val="bg1"/>
                  </a:solidFill>
                </a:rPr>
                <a:t>Time</a:t>
              </a:r>
            </a:p>
          </p:txBody>
        </p:sp>
      </p:grpSp>
    </p:spTree>
  </p:cSld>
  <p:clrMapOvr>
    <a:masterClrMapping/>
  </p:clrMapOvr>
  <p:transition spd="med">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Service refers to…</a:t>
            </a:r>
          </a:p>
        </p:txBody>
      </p:sp>
      <p:sp>
        <p:nvSpPr>
          <p:cNvPr id="3" name="Content Placeholder 2"/>
          <p:cNvSpPr>
            <a:spLocks noGrp="1"/>
          </p:cNvSpPr>
          <p:nvPr>
            <p:ph idx="1"/>
          </p:nvPr>
        </p:nvSpPr>
        <p:spPr>
          <a:xfrm>
            <a:off x="914400" y="1453242"/>
            <a:ext cx="7592786" cy="5045529"/>
          </a:xfrm>
        </p:spPr>
        <p:txBody>
          <a:bodyPr/>
          <a:lstStyle/>
          <a:p>
            <a:pPr marL="233363" indent="-233363">
              <a:buFont typeface="Arial" pitchFamily="34" charset="0"/>
              <a:buChar char="•"/>
            </a:pPr>
            <a:r>
              <a:rPr lang="en-US" sz="2400" dirty="0"/>
              <a:t>Work completed for department, college or university (e.g., admissions committee)</a:t>
            </a:r>
          </a:p>
          <a:p>
            <a:pPr marL="233363" indent="-233363">
              <a:buFont typeface="Arial" pitchFamily="34" charset="0"/>
              <a:buChar char="•"/>
            </a:pPr>
            <a:r>
              <a:rPr lang="en-US" sz="2400" dirty="0"/>
              <a:t>Work done for a professional or disciplinary organization (e.g., conference committee)</a:t>
            </a:r>
          </a:p>
          <a:p>
            <a:pPr marL="233363" indent="-233363">
              <a:buFont typeface="Arial" pitchFamily="34" charset="0"/>
              <a:buChar char="•"/>
            </a:pPr>
            <a:r>
              <a:rPr lang="en-US" sz="2400" dirty="0"/>
              <a:t>May or may not include application of disciplinary knowledge</a:t>
            </a:r>
          </a:p>
          <a:p>
            <a:pPr marL="233363" indent="-233363">
              <a:buFont typeface="Arial" pitchFamily="34" charset="0"/>
              <a:buChar char="•"/>
            </a:pPr>
            <a:r>
              <a:rPr lang="en-US" sz="2400" dirty="0"/>
              <a:t>May or may not have scholarly foundations</a:t>
            </a:r>
          </a:p>
          <a:p>
            <a:pPr marL="233363" indent="-233363">
              <a:buFont typeface="Arial" pitchFamily="34" charset="0"/>
              <a:buChar char="•"/>
            </a:pPr>
            <a:r>
              <a:rPr lang="en-US" sz="2400" dirty="0"/>
              <a:t>May or may not generate academic of public products</a:t>
            </a:r>
          </a:p>
          <a:p>
            <a:pPr marL="233363" indent="-233363">
              <a:buFont typeface="Arial" pitchFamily="34" charset="0"/>
              <a:buChar char="•"/>
            </a:pPr>
            <a:r>
              <a:rPr lang="en-US" sz="2400" dirty="0"/>
              <a:t>Often considered “what a good citizen” does.</a:t>
            </a:r>
          </a:p>
          <a:p>
            <a:pPr marL="233363" indent="-233363">
              <a:buFont typeface="Arial" pitchFamily="34" charset="0"/>
              <a:buChar char="•"/>
            </a:pPr>
            <a:r>
              <a:rPr lang="en-US" sz="2400" dirty="0"/>
              <a:t>Volunteerism </a:t>
            </a:r>
          </a:p>
          <a:p>
            <a:pPr marL="0" indent="0">
              <a:spcBef>
                <a:spcPts val="1200"/>
              </a:spcBef>
              <a:buNone/>
            </a:pPr>
            <a:r>
              <a:rPr lang="en-US" sz="2400" dirty="0"/>
              <a:t>   (Neumann &amp; </a:t>
            </a:r>
            <a:r>
              <a:rPr lang="en-US" sz="2400" dirty="0" err="1"/>
              <a:t>Terosky</a:t>
            </a:r>
            <a:r>
              <a:rPr lang="en-US" sz="2400" dirty="0"/>
              <a:t>, 2007)</a:t>
            </a:r>
          </a:p>
        </p:txBody>
      </p:sp>
    </p:spTree>
  </p:cSld>
  <p:clrMapOvr>
    <a:masterClrMapping/>
  </p:clrMapOvr>
  <p:transition spd="med">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300" dirty="0">
                <a:solidFill>
                  <a:srgbClr val="000000"/>
                </a:solidFill>
              </a:rPr>
              <a:t>Internal Collaboration refers to….</a:t>
            </a:r>
          </a:p>
        </p:txBody>
      </p:sp>
      <p:sp>
        <p:nvSpPr>
          <p:cNvPr id="3" name="Content Placeholder 2"/>
          <p:cNvSpPr>
            <a:spLocks noGrp="1"/>
          </p:cNvSpPr>
          <p:nvPr>
            <p:ph idx="1"/>
          </p:nvPr>
        </p:nvSpPr>
        <p:spPr>
          <a:xfrm>
            <a:off x="457200" y="1600200"/>
            <a:ext cx="8229600" cy="4800600"/>
          </a:xfrm>
        </p:spPr>
        <p:txBody>
          <a:bodyPr>
            <a:normAutofit lnSpcReduction="10000"/>
          </a:bodyPr>
          <a:lstStyle/>
          <a:p>
            <a:r>
              <a:rPr lang="en-US" sz="2400" dirty="0">
                <a:solidFill>
                  <a:srgbClr val="000000"/>
                </a:solidFill>
              </a:rPr>
              <a:t>Work done with other departments, colleges, or universities</a:t>
            </a:r>
          </a:p>
          <a:p>
            <a:endParaRPr lang="en-US" sz="1000" dirty="0">
              <a:solidFill>
                <a:srgbClr val="000000"/>
              </a:solidFill>
            </a:endParaRPr>
          </a:p>
          <a:p>
            <a:r>
              <a:rPr lang="en-US" sz="2400" dirty="0">
                <a:solidFill>
                  <a:srgbClr val="000000"/>
                </a:solidFill>
              </a:rPr>
              <a:t>Bi-directional flow of knowledge between divisions or agencies, but does </a:t>
            </a:r>
            <a:r>
              <a:rPr lang="en-US" sz="2400" b="1" dirty="0">
                <a:solidFill>
                  <a:srgbClr val="000000"/>
                </a:solidFill>
              </a:rPr>
              <a:t>not</a:t>
            </a:r>
            <a:r>
              <a:rPr lang="en-US" sz="2400" dirty="0">
                <a:solidFill>
                  <a:srgbClr val="000000"/>
                </a:solidFill>
              </a:rPr>
              <a:t> involve knowledge from external stakeholders or community partners</a:t>
            </a:r>
          </a:p>
          <a:p>
            <a:endParaRPr lang="en-US" sz="1000" dirty="0">
              <a:solidFill>
                <a:srgbClr val="000000"/>
              </a:solidFill>
            </a:endParaRPr>
          </a:p>
          <a:p>
            <a:r>
              <a:rPr lang="en-US" sz="2400" dirty="0">
                <a:solidFill>
                  <a:srgbClr val="000000"/>
                </a:solidFill>
              </a:rPr>
              <a:t>Distinction between knowledge producers and knowledge consumers (e.g., the academy produces knowledge &amp; public consumes it)</a:t>
            </a:r>
          </a:p>
          <a:p>
            <a:endParaRPr lang="en-US" sz="1050" dirty="0">
              <a:solidFill>
                <a:srgbClr val="000000"/>
              </a:solidFill>
            </a:endParaRPr>
          </a:p>
          <a:p>
            <a:r>
              <a:rPr lang="en-US" sz="2400" dirty="0">
                <a:solidFill>
                  <a:srgbClr val="000000"/>
                </a:solidFill>
              </a:rPr>
              <a:t>Primacy of scientific knowledge</a:t>
            </a:r>
          </a:p>
          <a:p>
            <a:endParaRPr lang="en-US" sz="1000" dirty="0">
              <a:solidFill>
                <a:srgbClr val="000000"/>
              </a:solidFill>
            </a:endParaRPr>
          </a:p>
          <a:p>
            <a:r>
              <a:rPr lang="en-US" sz="2400" dirty="0">
                <a:solidFill>
                  <a:srgbClr val="000000"/>
                </a:solidFill>
              </a:rPr>
              <a:t>The academy is the center of public problem-solving</a:t>
            </a:r>
          </a:p>
        </p:txBody>
      </p:sp>
    </p:spTree>
    <p:extLst>
      <p:ext uri="{BB962C8B-B14F-4D97-AF65-F5344CB8AC3E}">
        <p14:creationId xmlns:p14="http://schemas.microsoft.com/office/powerpoint/2010/main" val="1363255028"/>
      </p:ext>
    </p:extLst>
  </p:cSld>
  <p:clrMapOvr>
    <a:masterClrMapping/>
  </p:clrMapOvr>
  <p:transition spd="med">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1066800"/>
            <a:ext cx="7772400" cy="1371600"/>
          </a:xfrm>
        </p:spPr>
        <p:txBody>
          <a:bodyPr/>
          <a:lstStyle/>
          <a:p>
            <a:pPr algn="ctr"/>
            <a:r>
              <a:rPr lang="en-US" dirty="0"/>
              <a:t>Importance of Understanding Variations in Community Engaged Scholarship</a:t>
            </a:r>
          </a:p>
        </p:txBody>
      </p:sp>
      <p:pic>
        <p:nvPicPr>
          <p:cNvPr id="74754" name="Picture 2" descr="Photograph of 9 different kinds of oak tree leaves with their associated acorns--to illustrate varations. Photo from http://www.eeob.iastate.edu/classes/bio366/terminology/vegetative/images/leaves/shape-variation.jpg." title="Photo of many leaves."/>
          <p:cNvPicPr>
            <a:picLocks noChangeAspect="1" noChangeArrowheads="1"/>
          </p:cNvPicPr>
          <p:nvPr/>
        </p:nvPicPr>
        <p:blipFill>
          <a:blip r:embed="rId3" cstate="print"/>
          <a:srcRect/>
          <a:stretch>
            <a:fillRect/>
          </a:stretch>
        </p:blipFill>
        <p:spPr bwMode="auto">
          <a:xfrm>
            <a:off x="1981200" y="2819400"/>
            <a:ext cx="5334000" cy="3425505"/>
          </a:xfrm>
          <a:prstGeom prst="rect">
            <a:avLst/>
          </a:prstGeom>
          <a:noFill/>
        </p:spPr>
      </p:pic>
    </p:spTree>
    <p:extLst>
      <p:ext uri="{BB962C8B-B14F-4D97-AF65-F5344CB8AC3E}">
        <p14:creationId xmlns:p14="http://schemas.microsoft.com/office/powerpoint/2010/main" val="726137943"/>
      </p:ext>
    </p:extLst>
  </p:cSld>
  <p:clrMapOvr>
    <a:masterClrMapping/>
  </p:clrMapOvr>
  <p:transition spd="med">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Outreach refers to…</a:t>
            </a:r>
          </a:p>
        </p:txBody>
      </p:sp>
      <p:sp>
        <p:nvSpPr>
          <p:cNvPr id="3" name="Content Placeholder 2"/>
          <p:cNvSpPr>
            <a:spLocks noGrp="1"/>
          </p:cNvSpPr>
          <p:nvPr>
            <p:ph idx="1"/>
          </p:nvPr>
        </p:nvSpPr>
        <p:spPr>
          <a:xfrm>
            <a:off x="1094015" y="1436914"/>
            <a:ext cx="7739742" cy="4963886"/>
          </a:xfrm>
        </p:spPr>
        <p:txBody>
          <a:bodyPr/>
          <a:lstStyle/>
          <a:p>
            <a:pPr marL="233363" indent="-233363">
              <a:buFont typeface="Arial" pitchFamily="34" charset="0"/>
              <a:buChar char="•"/>
            </a:pPr>
            <a:r>
              <a:rPr lang="en-US" sz="2400" dirty="0"/>
              <a:t>Academic work done </a:t>
            </a:r>
            <a:r>
              <a:rPr lang="en-US" sz="2400" b="1" dirty="0"/>
              <a:t>for</a:t>
            </a:r>
            <a:r>
              <a:rPr lang="en-US" sz="2400" dirty="0"/>
              <a:t> the public</a:t>
            </a:r>
          </a:p>
          <a:p>
            <a:pPr marL="233363" indent="-233363">
              <a:buFont typeface="Arial" pitchFamily="34" charset="0"/>
              <a:buChar char="•"/>
            </a:pPr>
            <a:r>
              <a:rPr lang="en-US" sz="2400" dirty="0"/>
              <a:t>Dissemination of Applied knowledge</a:t>
            </a:r>
          </a:p>
          <a:p>
            <a:pPr marL="233363" indent="-233363">
              <a:buFont typeface="Arial" pitchFamily="34" charset="0"/>
              <a:buChar char="•"/>
            </a:pPr>
            <a:r>
              <a:rPr lang="en-US" sz="2400" dirty="0"/>
              <a:t>Unidirectional flow of knowledge (e.g., from the university to the public)</a:t>
            </a:r>
          </a:p>
          <a:p>
            <a:pPr marL="233363" indent="-233363">
              <a:buFont typeface="Arial" pitchFamily="34" charset="0"/>
              <a:buChar char="•"/>
            </a:pPr>
            <a:r>
              <a:rPr lang="en-US" sz="2400" dirty="0"/>
              <a:t>Distinction between knowledge producers and knowledge consumers (e.g., universities produce knowledge &amp; public consumes it)</a:t>
            </a:r>
          </a:p>
          <a:p>
            <a:pPr marL="233363" indent="-233363">
              <a:buFont typeface="Arial" pitchFamily="34" charset="0"/>
              <a:buChar char="•"/>
            </a:pPr>
            <a:r>
              <a:rPr lang="en-US" sz="2400" dirty="0"/>
              <a:t>Primacy of academic knowledge</a:t>
            </a:r>
          </a:p>
          <a:p>
            <a:pPr marL="233363" indent="-233363">
              <a:buFont typeface="Arial" pitchFamily="34" charset="0"/>
              <a:buChar char="•"/>
            </a:pPr>
            <a:r>
              <a:rPr lang="en-US" sz="2400" dirty="0"/>
              <a:t>University as center of public problem solving (adapted from Saltmarsh &amp; Hartley, 2011, p. 22)</a:t>
            </a:r>
          </a:p>
        </p:txBody>
      </p:sp>
    </p:spTree>
  </p:cSld>
  <p:clrMapOvr>
    <a:masterClrMapping/>
  </p:clrMapOvr>
  <p:transition spd="med">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7829"/>
            <a:ext cx="8229600" cy="609600"/>
          </a:xfrm>
        </p:spPr>
        <p:txBody>
          <a:bodyPr/>
          <a:lstStyle/>
          <a:p>
            <a:r>
              <a:rPr lang="en-US" dirty="0"/>
              <a:t>Engagement refers to…</a:t>
            </a:r>
          </a:p>
        </p:txBody>
      </p:sp>
      <p:sp>
        <p:nvSpPr>
          <p:cNvPr id="3" name="Content Placeholder 2"/>
          <p:cNvSpPr>
            <a:spLocks noGrp="1"/>
          </p:cNvSpPr>
          <p:nvPr>
            <p:ph idx="1"/>
          </p:nvPr>
        </p:nvSpPr>
        <p:spPr>
          <a:xfrm>
            <a:off x="816429" y="1306284"/>
            <a:ext cx="7723413" cy="5339443"/>
          </a:xfrm>
        </p:spPr>
        <p:txBody>
          <a:bodyPr/>
          <a:lstStyle/>
          <a:p>
            <a:pPr marL="233363" indent="-233363">
              <a:buFont typeface="Arial" pitchFamily="34" charset="0"/>
              <a:buChar char="•"/>
            </a:pPr>
            <a:r>
              <a:rPr lang="en-US" sz="2400" dirty="0"/>
              <a:t>Academic work done </a:t>
            </a:r>
            <a:r>
              <a:rPr lang="en-US" sz="2400" b="1" dirty="0"/>
              <a:t>with</a:t>
            </a:r>
            <a:r>
              <a:rPr lang="en-US" sz="2400" dirty="0"/>
              <a:t> the public.</a:t>
            </a:r>
          </a:p>
          <a:p>
            <a:pPr marL="233363" indent="-233363">
              <a:buFont typeface="Arial" pitchFamily="34" charset="0"/>
              <a:buChar char="•"/>
            </a:pPr>
            <a:r>
              <a:rPr lang="en-US" sz="2400" dirty="0"/>
              <a:t>Inclusive, collaborative, problem-orientated</a:t>
            </a:r>
          </a:p>
          <a:p>
            <a:pPr marL="233363" indent="-233363">
              <a:buFont typeface="Arial" pitchFamily="34" charset="0"/>
              <a:buChar char="•"/>
            </a:pPr>
            <a:r>
              <a:rPr lang="en-US" sz="2400" dirty="0"/>
              <a:t>Multi-directional flow of knowledge</a:t>
            </a:r>
          </a:p>
          <a:p>
            <a:pPr marL="233363" indent="-233363">
              <a:buFont typeface="Arial" pitchFamily="34" charset="0"/>
              <a:buChar char="•"/>
            </a:pPr>
            <a:r>
              <a:rPr lang="en-US" sz="2400" dirty="0"/>
              <a:t>Co-creation of knowledge (e.g., both universities and communities together create solutions)</a:t>
            </a:r>
          </a:p>
          <a:p>
            <a:pPr marL="233363" indent="-233363">
              <a:buFont typeface="Arial" pitchFamily="34" charset="0"/>
              <a:buChar char="•"/>
            </a:pPr>
            <a:r>
              <a:rPr lang="en-US" sz="2400" dirty="0"/>
              <a:t>Shared authority for knowledge creation (e.g., both universities and communities have relevant knowledge)</a:t>
            </a:r>
          </a:p>
          <a:p>
            <a:pPr marL="233363" indent="-233363">
              <a:buFont typeface="Arial" pitchFamily="34" charset="0"/>
              <a:buChar char="•"/>
            </a:pPr>
            <a:r>
              <a:rPr lang="en-US" sz="2400" dirty="0"/>
              <a:t>University as part of an ecosystem of knowledge production addressing public problem solving</a:t>
            </a:r>
          </a:p>
          <a:p>
            <a:pPr marL="233363" indent="-233363">
              <a:buFont typeface="Arial" pitchFamily="34" charset="0"/>
              <a:buChar char="•"/>
            </a:pPr>
            <a:r>
              <a:rPr lang="en-US" sz="2400" dirty="0"/>
              <a:t>Community change that results from the co-creation of knowledge (adapted from Saltmarsh &amp; Hartley, 2011, p. 22)</a:t>
            </a:r>
          </a:p>
        </p:txBody>
      </p:sp>
    </p:spTree>
  </p:cSld>
  <p:clrMapOvr>
    <a:masterClrMapping/>
  </p:clrMapOvr>
  <p:transition spd="med">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399253" y="696861"/>
            <a:ext cx="8305800" cy="1219199"/>
          </a:xfrm>
        </p:spPr>
        <p:txBody>
          <a:bodyPr/>
          <a:lstStyle/>
          <a:p>
            <a:pPr algn="ctr"/>
            <a:r>
              <a:rPr lang="en-US" sz="3600" dirty="0">
                <a:solidFill>
                  <a:srgbClr val="000000"/>
                </a:solidFill>
                <a:ea typeface="ＭＳ Ｐゴシック" pitchFamily="34" charset="-128"/>
              </a:rPr>
              <a:t>Continuum of Community-Engaged Knowledge Making</a:t>
            </a:r>
          </a:p>
        </p:txBody>
      </p:sp>
      <p:sp>
        <p:nvSpPr>
          <p:cNvPr id="36867" name="Content Placeholder 2"/>
          <p:cNvSpPr>
            <a:spLocks noGrp="1"/>
          </p:cNvSpPr>
          <p:nvPr>
            <p:ph idx="1"/>
          </p:nvPr>
        </p:nvSpPr>
        <p:spPr>
          <a:xfrm>
            <a:off x="76201" y="1824026"/>
            <a:ext cx="9067799" cy="4940753"/>
          </a:xfrm>
        </p:spPr>
        <p:txBody>
          <a:bodyPr/>
          <a:lstStyle/>
          <a:p>
            <a:pPr>
              <a:buFontTx/>
              <a:buNone/>
            </a:pPr>
            <a:r>
              <a:rPr lang="en-US" dirty="0">
                <a:solidFill>
                  <a:srgbClr val="000000"/>
                </a:solidFill>
                <a:ea typeface="ＭＳ Ｐゴシック" pitchFamily="34" charset="-128"/>
              </a:rPr>
              <a:t>	</a:t>
            </a:r>
            <a:r>
              <a:rPr lang="en-US" sz="2000" dirty="0">
                <a:solidFill>
                  <a:srgbClr val="000000"/>
                </a:solidFill>
                <a:ea typeface="ＭＳ Ｐゴシック" pitchFamily="34" charset="-128"/>
              </a:rPr>
              <a:t>Continuum of scholarship with traditional approaches to research, teaching, and service on one end….and highly collaborate, co-creative approaches on the other end…and a range of gradations along the continuum where scholarship may be located (Ellison &amp; </a:t>
            </a:r>
            <a:r>
              <a:rPr lang="en-US" sz="2000" dirty="0" err="1">
                <a:solidFill>
                  <a:srgbClr val="000000"/>
                </a:solidFill>
                <a:ea typeface="ＭＳ Ｐゴシック" pitchFamily="34" charset="-128"/>
              </a:rPr>
              <a:t>Eatman</a:t>
            </a:r>
            <a:r>
              <a:rPr lang="en-US" sz="2000" dirty="0">
                <a:solidFill>
                  <a:srgbClr val="000000"/>
                </a:solidFill>
                <a:ea typeface="ＭＳ Ｐゴシック" pitchFamily="34" charset="-128"/>
              </a:rPr>
              <a:t>, 2008, pg. 5-6) </a:t>
            </a:r>
          </a:p>
          <a:p>
            <a:pPr>
              <a:buFontTx/>
              <a:buNone/>
            </a:pPr>
            <a:endParaRPr lang="en-US" sz="1400" dirty="0">
              <a:ea typeface="ＭＳ Ｐゴシック" pitchFamily="34" charset="-128"/>
            </a:endParaRPr>
          </a:p>
          <a:p>
            <a:pPr>
              <a:buFontTx/>
              <a:buNone/>
            </a:pPr>
            <a:endParaRPr lang="en-US" sz="1400" dirty="0">
              <a:ea typeface="ＭＳ Ｐゴシック" pitchFamily="34" charset="-128"/>
            </a:endParaRPr>
          </a:p>
          <a:p>
            <a:pPr>
              <a:buFontTx/>
              <a:buNone/>
            </a:pPr>
            <a:endParaRPr lang="en-US" sz="1400" dirty="0">
              <a:ea typeface="ＭＳ Ｐゴシック" pitchFamily="34" charset="-128"/>
            </a:endParaRPr>
          </a:p>
          <a:p>
            <a:pPr>
              <a:buFontTx/>
              <a:buNone/>
            </a:pPr>
            <a:endParaRPr lang="en-US" sz="1400" dirty="0">
              <a:ea typeface="ＭＳ Ｐゴシック" pitchFamily="34" charset="-128"/>
            </a:endParaRPr>
          </a:p>
          <a:p>
            <a:pPr>
              <a:buFontTx/>
              <a:buNone/>
            </a:pPr>
            <a:endParaRPr lang="en-US" sz="1400" dirty="0">
              <a:ea typeface="ＭＳ Ｐゴシック" pitchFamily="34" charset="-128"/>
            </a:endParaRPr>
          </a:p>
          <a:p>
            <a:pPr>
              <a:buFontTx/>
              <a:buNone/>
            </a:pPr>
            <a:endParaRPr lang="en-US" sz="1400" dirty="0">
              <a:ea typeface="ＭＳ Ｐゴシック" pitchFamily="34" charset="-128"/>
            </a:endParaRPr>
          </a:p>
          <a:p>
            <a:pPr>
              <a:buFontTx/>
              <a:buNone/>
            </a:pPr>
            <a:endParaRPr lang="en-US" sz="1400" dirty="0">
              <a:ea typeface="ＭＳ Ｐゴシック" pitchFamily="34" charset="-128"/>
            </a:endParaRPr>
          </a:p>
          <a:p>
            <a:pPr>
              <a:buFontTx/>
              <a:buNone/>
            </a:pPr>
            <a:endParaRPr lang="en-US" sz="1400" dirty="0">
              <a:ea typeface="ＭＳ Ｐゴシック" pitchFamily="34" charset="-128"/>
            </a:endParaRPr>
          </a:p>
          <a:p>
            <a:pPr>
              <a:buFontTx/>
              <a:buNone/>
            </a:pPr>
            <a:endParaRPr lang="en-US" sz="1400" dirty="0">
              <a:ea typeface="ＭＳ Ｐゴシック" pitchFamily="34" charset="-128"/>
            </a:endParaRPr>
          </a:p>
          <a:p>
            <a:pPr>
              <a:buFontTx/>
              <a:buNone/>
            </a:pPr>
            <a:endParaRPr lang="en-US" sz="1400" dirty="0">
              <a:ea typeface="ＭＳ Ｐゴシック" pitchFamily="34" charset="-128"/>
            </a:endParaRPr>
          </a:p>
          <a:p>
            <a:pPr>
              <a:buFontTx/>
              <a:buNone/>
            </a:pPr>
            <a:r>
              <a:rPr lang="en-US" dirty="0">
                <a:ea typeface="ＭＳ Ｐゴシック" pitchFamily="34" charset="-128"/>
              </a:rPr>
              <a:t>	</a:t>
            </a:r>
            <a:endParaRPr lang="en-US" sz="2000" dirty="0">
              <a:ea typeface="ＭＳ Ｐゴシック" pitchFamily="34" charset="-128"/>
            </a:endParaRPr>
          </a:p>
        </p:txBody>
      </p:sp>
      <p:sp>
        <p:nvSpPr>
          <p:cNvPr id="36870" name="Left-Right Arrow 5"/>
          <p:cNvSpPr>
            <a:spLocks noChangeArrowheads="1"/>
          </p:cNvSpPr>
          <p:nvPr/>
        </p:nvSpPr>
        <p:spPr bwMode="auto">
          <a:xfrm>
            <a:off x="1428749" y="4048125"/>
            <a:ext cx="5048251" cy="304800"/>
          </a:xfrm>
          <a:prstGeom prst="leftRightArrow">
            <a:avLst>
              <a:gd name="adj1" fmla="val 50000"/>
              <a:gd name="adj2" fmla="val 49994"/>
            </a:avLst>
          </a:prstGeom>
          <a:noFill/>
          <a:ln w="9525" algn="ctr">
            <a:noFill/>
            <a:round/>
            <a:headEnd/>
            <a:tailEnd/>
          </a:ln>
        </p:spPr>
        <p:txBody>
          <a:bodyPr anchor="b"/>
          <a:lstStyle/>
          <a:p>
            <a:pPr eaLnBrk="0" hangingPunct="0"/>
            <a:endParaRPr lang="en-US" sz="2400">
              <a:latin typeface="Times New Roman" pitchFamily="18" charset="0"/>
            </a:endParaRPr>
          </a:p>
        </p:txBody>
      </p:sp>
      <p:grpSp>
        <p:nvGrpSpPr>
          <p:cNvPr id="11" name="Group 10" descr="Diagram that shows a continuum with &quot;traditional scholarship&quot; on the left, &quot;outreach scholarship&quot; in the middle, and &quot;community engaged scholarship&quot; on the right." title="Traditional to Outreach to Community Engaged Scholarship Continuum."/>
          <p:cNvGrpSpPr/>
          <p:nvPr/>
        </p:nvGrpSpPr>
        <p:grpSpPr>
          <a:xfrm>
            <a:off x="-880348" y="3549304"/>
            <a:ext cx="9868260" cy="1902523"/>
            <a:chOff x="-684627" y="3657601"/>
            <a:chExt cx="8992224" cy="1526812"/>
          </a:xfrm>
        </p:grpSpPr>
        <p:sp>
          <p:nvSpPr>
            <p:cNvPr id="36871" name="AutoShape 2"/>
            <p:cNvSpPr>
              <a:spLocks noChangeArrowheads="1"/>
            </p:cNvSpPr>
            <p:nvPr/>
          </p:nvSpPr>
          <p:spPr bwMode="auto">
            <a:xfrm>
              <a:off x="870504" y="3657601"/>
              <a:ext cx="7210425" cy="816428"/>
            </a:xfrm>
            <a:prstGeom prst="leftRightArrow">
              <a:avLst>
                <a:gd name="adj1" fmla="val 50000"/>
                <a:gd name="adj2" fmla="val 150568"/>
              </a:avLst>
            </a:prstGeom>
            <a:solidFill>
              <a:srgbClr val="11660C"/>
            </a:solidFill>
            <a:ln w="9525">
              <a:solidFill>
                <a:srgbClr val="000000"/>
              </a:solidFill>
              <a:miter lim="800000"/>
              <a:headEnd/>
              <a:tailEnd/>
            </a:ln>
          </p:spPr>
          <p:txBody>
            <a:bodyPr/>
            <a:lstStyle/>
            <a:p>
              <a:endParaRPr lang="en-US"/>
            </a:p>
          </p:txBody>
        </p:sp>
        <p:sp>
          <p:nvSpPr>
            <p:cNvPr id="8" name="TextBox 7"/>
            <p:cNvSpPr txBox="1"/>
            <p:nvPr/>
          </p:nvSpPr>
          <p:spPr>
            <a:xfrm>
              <a:off x="-684627" y="4861736"/>
              <a:ext cx="3251350" cy="321096"/>
            </a:xfrm>
            <a:prstGeom prst="rect">
              <a:avLst/>
            </a:prstGeom>
            <a:noFill/>
          </p:spPr>
          <p:txBody>
            <a:bodyPr wrap="square" rtlCol="0">
              <a:spAutoFit/>
            </a:bodyPr>
            <a:lstStyle/>
            <a:p>
              <a:pPr algn="ctr"/>
              <a:r>
                <a:rPr lang="en-US" sz="2000" b="1" dirty="0">
                  <a:solidFill>
                    <a:srgbClr val="000000"/>
                  </a:solidFill>
                  <a:latin typeface="+mn-lt"/>
                  <a:ea typeface="Segoe UI Historic" panose="020B0502040204020203" pitchFamily="34" charset="0"/>
                  <a:cs typeface="Segoe UI Historic" panose="020B0502040204020203" pitchFamily="34" charset="0"/>
                </a:rPr>
                <a:t>Service</a:t>
              </a:r>
            </a:p>
          </p:txBody>
        </p:sp>
        <p:sp>
          <p:nvSpPr>
            <p:cNvPr id="9" name="TextBox 8"/>
            <p:cNvSpPr txBox="1"/>
            <p:nvPr/>
          </p:nvSpPr>
          <p:spPr>
            <a:xfrm>
              <a:off x="6735593" y="4863317"/>
              <a:ext cx="1572004" cy="321096"/>
            </a:xfrm>
            <a:prstGeom prst="rect">
              <a:avLst/>
            </a:prstGeom>
            <a:noFill/>
          </p:spPr>
          <p:txBody>
            <a:bodyPr wrap="none" rtlCol="0">
              <a:spAutoFit/>
            </a:bodyPr>
            <a:lstStyle/>
            <a:p>
              <a:pPr algn="ctr"/>
              <a:r>
                <a:rPr lang="en-US" sz="2000" b="1" dirty="0">
                  <a:solidFill>
                    <a:srgbClr val="000000"/>
                  </a:solidFill>
                  <a:latin typeface="+mn-lt"/>
                </a:rPr>
                <a:t>Engagement</a:t>
              </a:r>
            </a:p>
          </p:txBody>
        </p:sp>
        <p:sp>
          <p:nvSpPr>
            <p:cNvPr id="10" name="TextBox 9"/>
            <p:cNvSpPr txBox="1"/>
            <p:nvPr/>
          </p:nvSpPr>
          <p:spPr>
            <a:xfrm>
              <a:off x="4879539" y="4861736"/>
              <a:ext cx="1193684" cy="321096"/>
            </a:xfrm>
            <a:prstGeom prst="rect">
              <a:avLst/>
            </a:prstGeom>
            <a:noFill/>
          </p:spPr>
          <p:txBody>
            <a:bodyPr wrap="none" rtlCol="0">
              <a:spAutoFit/>
            </a:bodyPr>
            <a:lstStyle/>
            <a:p>
              <a:pPr algn="ctr"/>
              <a:r>
                <a:rPr lang="en-US" sz="2000" b="1" dirty="0">
                  <a:solidFill>
                    <a:srgbClr val="000000"/>
                  </a:solidFill>
                  <a:latin typeface="+mn-lt"/>
                </a:rPr>
                <a:t>Outreach</a:t>
              </a:r>
            </a:p>
          </p:txBody>
        </p:sp>
      </p:grpSp>
      <p:sp>
        <p:nvSpPr>
          <p:cNvPr id="12" name="TextBox 11"/>
          <p:cNvSpPr txBox="1"/>
          <p:nvPr/>
        </p:nvSpPr>
        <p:spPr>
          <a:xfrm>
            <a:off x="1817551" y="4859243"/>
            <a:ext cx="2885726" cy="400110"/>
          </a:xfrm>
          <a:prstGeom prst="rect">
            <a:avLst/>
          </a:prstGeom>
          <a:noFill/>
        </p:spPr>
        <p:txBody>
          <a:bodyPr wrap="none" rtlCol="0">
            <a:spAutoFit/>
          </a:bodyPr>
          <a:lstStyle/>
          <a:p>
            <a:pPr algn="ctr"/>
            <a:r>
              <a:rPr lang="en-US" sz="2000" b="1" dirty="0">
                <a:solidFill>
                  <a:srgbClr val="000000"/>
                </a:solidFill>
                <a:latin typeface="+mn-lt"/>
              </a:rPr>
              <a:t>Internal Collaboration</a:t>
            </a:r>
          </a:p>
        </p:txBody>
      </p:sp>
      <p:sp>
        <p:nvSpPr>
          <p:cNvPr id="13" name="TextBox 12"/>
          <p:cNvSpPr txBox="1"/>
          <p:nvPr/>
        </p:nvSpPr>
        <p:spPr>
          <a:xfrm>
            <a:off x="5039985" y="5382721"/>
            <a:ext cx="3626553" cy="707886"/>
          </a:xfrm>
          <a:prstGeom prst="rect">
            <a:avLst/>
          </a:prstGeom>
          <a:noFill/>
        </p:spPr>
        <p:txBody>
          <a:bodyPr wrap="square" rtlCol="0">
            <a:spAutoFit/>
          </a:bodyPr>
          <a:lstStyle/>
          <a:p>
            <a:pPr algn="ctr"/>
            <a:r>
              <a:rPr lang="en-US" sz="2000" b="1" dirty="0">
                <a:solidFill>
                  <a:srgbClr val="000000"/>
                </a:solidFill>
                <a:latin typeface="+mn-lt"/>
              </a:rPr>
              <a:t>Stakeholders &amp; </a:t>
            </a:r>
          </a:p>
          <a:p>
            <a:pPr algn="ctr"/>
            <a:r>
              <a:rPr lang="en-US" sz="2000" b="1" dirty="0">
                <a:solidFill>
                  <a:srgbClr val="000000"/>
                </a:solidFill>
                <a:latin typeface="+mn-lt"/>
              </a:rPr>
              <a:t>Community Partners</a:t>
            </a:r>
          </a:p>
        </p:txBody>
      </p:sp>
      <p:sp>
        <p:nvSpPr>
          <p:cNvPr id="7" name="Rectangle 6"/>
          <p:cNvSpPr/>
          <p:nvPr/>
        </p:nvSpPr>
        <p:spPr bwMode="auto">
          <a:xfrm>
            <a:off x="4893276" y="4352925"/>
            <a:ext cx="114751" cy="2000888"/>
          </a:xfrm>
          <a:prstGeom prst="rect">
            <a:avLst/>
          </a:prstGeom>
          <a:solidFill>
            <a:schemeClr val="accent3">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48" charset="0"/>
            </a:endParaRPr>
          </a:p>
        </p:txBody>
      </p:sp>
      <p:sp>
        <p:nvSpPr>
          <p:cNvPr id="18" name="TextBox 17"/>
          <p:cNvSpPr txBox="1"/>
          <p:nvPr/>
        </p:nvSpPr>
        <p:spPr>
          <a:xfrm>
            <a:off x="509422" y="5388522"/>
            <a:ext cx="3626553" cy="707886"/>
          </a:xfrm>
          <a:prstGeom prst="rect">
            <a:avLst/>
          </a:prstGeom>
          <a:noFill/>
        </p:spPr>
        <p:txBody>
          <a:bodyPr wrap="square" rtlCol="0">
            <a:spAutoFit/>
          </a:bodyPr>
          <a:lstStyle/>
          <a:p>
            <a:pPr algn="ctr"/>
            <a:r>
              <a:rPr lang="en-US" sz="2000" b="1" dirty="0">
                <a:solidFill>
                  <a:srgbClr val="000000"/>
                </a:solidFill>
                <a:latin typeface="+mn-lt"/>
              </a:rPr>
              <a:t>No Stakeholders &amp; Community Partners</a:t>
            </a:r>
          </a:p>
        </p:txBody>
      </p:sp>
    </p:spTree>
    <p:extLst>
      <p:ext uri="{BB962C8B-B14F-4D97-AF65-F5344CB8AC3E}">
        <p14:creationId xmlns:p14="http://schemas.microsoft.com/office/powerpoint/2010/main" val="3286737957"/>
      </p:ext>
    </p:extLst>
  </p:cSld>
  <p:clrMapOvr>
    <a:masterClrMapping/>
  </p:clrMapOvr>
  <p:transition spd="med">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E562B-9C54-4AF6-A9FC-8B188AA745D6}"/>
              </a:ext>
            </a:extLst>
          </p:cNvPr>
          <p:cNvSpPr>
            <a:spLocks noGrp="1"/>
          </p:cNvSpPr>
          <p:nvPr>
            <p:ph type="title"/>
          </p:nvPr>
        </p:nvSpPr>
        <p:spPr/>
        <p:txBody>
          <a:bodyPr/>
          <a:lstStyle/>
          <a:p>
            <a:r>
              <a:rPr lang="en-US" dirty="0"/>
              <a:t>Resource: Doberneck &amp; Dann (2019)</a:t>
            </a:r>
            <a:br>
              <a:rPr lang="en-US" dirty="0"/>
            </a:br>
            <a:r>
              <a:rPr lang="en-US" dirty="0"/>
              <a:t>Degree of Collaboration Abacus</a:t>
            </a:r>
          </a:p>
        </p:txBody>
      </p:sp>
      <p:pic>
        <p:nvPicPr>
          <p:cNvPr id="7" name="Content Placeholder 6">
            <a:extLst>
              <a:ext uri="{FF2B5EF4-FFF2-40B4-BE49-F238E27FC236}">
                <a16:creationId xmlns:a16="http://schemas.microsoft.com/office/drawing/2014/main" id="{97F2EFB4-0CAE-456C-8710-614B4E158078}"/>
              </a:ext>
            </a:extLst>
          </p:cNvPr>
          <p:cNvPicPr>
            <a:picLocks noGrp="1" noChangeAspect="1"/>
          </p:cNvPicPr>
          <p:nvPr>
            <p:ph sz="half" idx="1"/>
          </p:nvPr>
        </p:nvPicPr>
        <p:blipFill rotWithShape="1">
          <a:blip r:embed="rId2"/>
          <a:srcRect l="16556" t="17807" r="33175" b="5034"/>
          <a:stretch/>
        </p:blipFill>
        <p:spPr>
          <a:xfrm>
            <a:off x="554804" y="1877602"/>
            <a:ext cx="4974120" cy="4294598"/>
          </a:xfrm>
        </p:spPr>
      </p:pic>
      <p:pic>
        <p:nvPicPr>
          <p:cNvPr id="1026" name="Picture 2">
            <a:extLst>
              <a:ext uri="{FF2B5EF4-FFF2-40B4-BE49-F238E27FC236}">
                <a16:creationId xmlns:a16="http://schemas.microsoft.com/office/drawing/2014/main" id="{20F6EF9C-25C5-4CCB-BD68-8A38DCD16827}"/>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818126" y="2412269"/>
            <a:ext cx="2976638" cy="2950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515418"/>
      </p:ext>
    </p:extLst>
  </p:cSld>
  <p:clrMapOvr>
    <a:masterClrMapping/>
  </p:clrMapOvr>
  <p:transition spd="med">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D6082-75D9-4FC7-AC0A-1F07DF58184A}"/>
              </a:ext>
            </a:extLst>
          </p:cNvPr>
          <p:cNvSpPr>
            <a:spLocks noGrp="1"/>
          </p:cNvSpPr>
          <p:nvPr>
            <p:ph type="title"/>
          </p:nvPr>
        </p:nvSpPr>
        <p:spPr/>
        <p:txBody>
          <a:bodyPr/>
          <a:lstStyle/>
          <a:p>
            <a:r>
              <a:rPr lang="en-US" dirty="0"/>
              <a:t>Resource: IAP2 Spectrum of Participation</a:t>
            </a:r>
            <a:br>
              <a:rPr lang="en-US" dirty="0"/>
            </a:br>
            <a:r>
              <a:rPr lang="en-US" sz="2000" dirty="0"/>
              <a:t>https://cdn.ymaws.com/www.iap2.org/resource/resmgr/pillars/Spectrum_8.5x11_Print.pdf</a:t>
            </a:r>
          </a:p>
        </p:txBody>
      </p:sp>
      <p:pic>
        <p:nvPicPr>
          <p:cNvPr id="7" name="Content Placeholder 6">
            <a:extLst>
              <a:ext uri="{FF2B5EF4-FFF2-40B4-BE49-F238E27FC236}">
                <a16:creationId xmlns:a16="http://schemas.microsoft.com/office/drawing/2014/main" id="{A48B89B5-A795-4265-849A-A5DEA394A8F3}"/>
              </a:ext>
            </a:extLst>
          </p:cNvPr>
          <p:cNvPicPr>
            <a:picLocks noGrp="1" noChangeAspect="1"/>
          </p:cNvPicPr>
          <p:nvPr>
            <p:ph idx="1"/>
          </p:nvPr>
        </p:nvPicPr>
        <p:blipFill rotWithShape="1">
          <a:blip r:embed="rId2"/>
          <a:srcRect l="29082" t="17327" r="6407" b="4718"/>
          <a:stretch/>
        </p:blipFill>
        <p:spPr>
          <a:xfrm>
            <a:off x="893852" y="1711280"/>
            <a:ext cx="7572054" cy="5146720"/>
          </a:xfrm>
        </p:spPr>
      </p:pic>
    </p:spTree>
    <p:extLst>
      <p:ext uri="{BB962C8B-B14F-4D97-AF65-F5344CB8AC3E}">
        <p14:creationId xmlns:p14="http://schemas.microsoft.com/office/powerpoint/2010/main" val="1578672764"/>
      </p:ext>
    </p:extLst>
  </p:cSld>
  <p:clrMapOvr>
    <a:masterClrMapping/>
  </p:clrMapOvr>
  <p:transition spd="med">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Image is screen shot of the first page of MSU Graduate Certification's Key Concepts sheet. This image represents a new section in the presentation." title="Image of MSU Key CES Concepts handout."/>
          <p:cNvPicPr>
            <a:picLocks noChangeAspect="1" noChangeArrowheads="1"/>
          </p:cNvPicPr>
          <p:nvPr/>
        </p:nvPicPr>
        <p:blipFill>
          <a:blip r:embed="rId3" cstate="print"/>
          <a:srcRect l="12500" t="19658" r="9257" b="7369"/>
          <a:stretch>
            <a:fillRect/>
          </a:stretch>
        </p:blipFill>
        <p:spPr bwMode="auto">
          <a:xfrm>
            <a:off x="1805052" y="2502569"/>
            <a:ext cx="5469355" cy="4080763"/>
          </a:xfrm>
          <a:prstGeom prst="rect">
            <a:avLst/>
          </a:prstGeom>
          <a:noFill/>
          <a:ln w="38100">
            <a:solidFill>
              <a:schemeClr val="tx1"/>
            </a:solidFill>
            <a:miter lim="800000"/>
            <a:headEnd/>
            <a:tailEnd/>
          </a:ln>
        </p:spPr>
      </p:pic>
      <p:sp>
        <p:nvSpPr>
          <p:cNvPr id="5" name="Title 4"/>
          <p:cNvSpPr>
            <a:spLocks noGrp="1"/>
          </p:cNvSpPr>
          <p:nvPr>
            <p:ph type="title"/>
          </p:nvPr>
        </p:nvSpPr>
        <p:spPr>
          <a:xfrm>
            <a:off x="653529" y="926431"/>
            <a:ext cx="7772400" cy="1239253"/>
          </a:xfrm>
        </p:spPr>
        <p:txBody>
          <a:bodyPr/>
          <a:lstStyle/>
          <a:p>
            <a:pPr algn="ctr">
              <a:defRPr/>
            </a:pPr>
            <a:r>
              <a:rPr lang="en-US" dirty="0">
                <a:ea typeface="ＭＳ Ｐゴシック" pitchFamily="34" charset="-128"/>
              </a:rPr>
              <a:t>Key Concepts in Community- Engaged Scholarship</a:t>
            </a:r>
            <a:br>
              <a:rPr lang="en-US" dirty="0">
                <a:ea typeface="ＭＳ Ｐゴシック" pitchFamily="34" charset="-128"/>
              </a:rPr>
            </a:br>
            <a:r>
              <a:rPr lang="en-US" sz="2000" b="0" dirty="0"/>
              <a:t>(See Handout)</a:t>
            </a:r>
          </a:p>
        </p:txBody>
      </p:sp>
    </p:spTree>
  </p:cSld>
  <p:clrMapOvr>
    <a:masterClrMapping/>
  </p:clrMapOvr>
  <p:transition spd="med">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924" y="669637"/>
            <a:ext cx="8229600" cy="609600"/>
          </a:xfrm>
        </p:spPr>
        <p:txBody>
          <a:bodyPr/>
          <a:lstStyle/>
          <a:p>
            <a:pPr algn="ctr"/>
            <a:r>
              <a:rPr lang="en-US" dirty="0"/>
              <a:t>Community-Engaged Scholarship Figure</a:t>
            </a:r>
            <a:br>
              <a:rPr lang="en-US" dirty="0"/>
            </a:br>
            <a:r>
              <a:rPr lang="en-US" sz="2000" dirty="0"/>
              <a:t>(Doberneck et al, 2017)</a:t>
            </a:r>
          </a:p>
        </p:txBody>
      </p:sp>
      <p:grpSp>
        <p:nvGrpSpPr>
          <p:cNvPr id="18" name="Group 17" descr="Diagram of the Community Engaged Scholarship Figure, which indicates: scholarship informs and guides your experiences with community engagement, which in turn then, generate new scholarship and practice for both academic audiences and public audiences. This is all done in collaboration with community partners and includes their local, indigenous, or practitioner knowledge. The &quot;in collaboration with community partners&quot; part of the digram is circled."/>
          <p:cNvGrpSpPr/>
          <p:nvPr/>
        </p:nvGrpSpPr>
        <p:grpSpPr>
          <a:xfrm>
            <a:off x="1007124" y="1618321"/>
            <a:ext cx="7010400" cy="4876799"/>
            <a:chOff x="1066800" y="1524001"/>
            <a:chExt cx="7010400" cy="4876799"/>
          </a:xfrm>
        </p:grpSpPr>
        <p:sp>
          <p:nvSpPr>
            <p:cNvPr id="19" name="AutoShape 13"/>
            <p:cNvSpPr>
              <a:spLocks noChangeArrowheads="1"/>
            </p:cNvSpPr>
            <p:nvPr/>
          </p:nvSpPr>
          <p:spPr bwMode="auto">
            <a:xfrm>
              <a:off x="1371600" y="4867275"/>
              <a:ext cx="6705600" cy="1533525"/>
            </a:xfrm>
            <a:prstGeom prst="rightArrow">
              <a:avLst>
                <a:gd name="adj1" fmla="val 50000"/>
                <a:gd name="adj2" fmla="val 98911"/>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20" name="Group 2"/>
            <p:cNvGrpSpPr>
              <a:grpSpLocks/>
            </p:cNvGrpSpPr>
            <p:nvPr/>
          </p:nvGrpSpPr>
          <p:grpSpPr bwMode="auto">
            <a:xfrm>
              <a:off x="1066800" y="1524001"/>
              <a:ext cx="6737350" cy="4370895"/>
              <a:chOff x="1214" y="6830"/>
              <a:chExt cx="10490" cy="5494"/>
            </a:xfrm>
          </p:grpSpPr>
          <p:sp>
            <p:nvSpPr>
              <p:cNvPr id="21" name="Text Box 3"/>
              <p:cNvSpPr txBox="1">
                <a:spLocks noChangeArrowheads="1"/>
              </p:cNvSpPr>
              <p:nvPr/>
            </p:nvSpPr>
            <p:spPr bwMode="auto">
              <a:xfrm>
                <a:off x="1214" y="8030"/>
                <a:ext cx="2537" cy="189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800" i="0" u="none" strike="noStrike" cap="none" normalizeH="0" baseline="0" dirty="0">
                    <a:ln>
                      <a:noFill/>
                    </a:ln>
                    <a:solidFill>
                      <a:schemeClr val="tx1"/>
                    </a:solidFill>
                    <a:effectLst/>
                    <a:latin typeface="Calibri" pitchFamily="34" charset="0"/>
                    <a:cs typeface="Arial" pitchFamily="34" charset="0"/>
                  </a:rPr>
                  <a:t>Scholarship </a:t>
                </a:r>
                <a:r>
                  <a:rPr kumimoji="0" lang="en-US" sz="1800" b="1" i="0" u="none" strike="noStrike" cap="none" normalizeH="0" baseline="0" dirty="0">
                    <a:ln>
                      <a:noFill/>
                    </a:ln>
                    <a:solidFill>
                      <a:schemeClr val="tx1"/>
                    </a:solidFill>
                    <a:effectLst/>
                    <a:latin typeface="Calibri" pitchFamily="34" charset="0"/>
                    <a:cs typeface="Arial" pitchFamily="34" charset="0"/>
                  </a:rPr>
                  <a:t>informs</a:t>
                </a:r>
                <a:r>
                  <a:rPr kumimoji="0" lang="en-US" sz="1800" i="0" u="none" strike="noStrike" cap="none" normalizeH="0" baseline="0" dirty="0">
                    <a:ln>
                      <a:noFill/>
                    </a:ln>
                    <a:solidFill>
                      <a:schemeClr val="tx1"/>
                    </a:solidFill>
                    <a:effectLst/>
                    <a:latin typeface="Calibri" pitchFamily="34" charset="0"/>
                    <a:cs typeface="Arial" pitchFamily="34" charset="0"/>
                  </a:rPr>
                  <a:t> your understanding and </a:t>
                </a:r>
                <a:r>
                  <a:rPr kumimoji="0" lang="en-US" sz="1800" b="1" i="0" u="none" strike="noStrike" cap="none" normalizeH="0" baseline="0" dirty="0">
                    <a:ln>
                      <a:noFill/>
                    </a:ln>
                    <a:solidFill>
                      <a:schemeClr val="tx1"/>
                    </a:solidFill>
                    <a:effectLst/>
                    <a:latin typeface="Calibri" pitchFamily="34" charset="0"/>
                    <a:cs typeface="Arial" pitchFamily="34" charset="0"/>
                  </a:rPr>
                  <a:t>guides…</a:t>
                </a:r>
                <a:endParaRPr kumimoji="0" lang="en-US" sz="1800" i="0" u="none" strike="noStrike" cap="none" normalizeH="0" baseline="0" dirty="0">
                  <a:ln>
                    <a:noFill/>
                  </a:ln>
                  <a:solidFill>
                    <a:schemeClr val="tx1"/>
                  </a:solidFill>
                  <a:effectLst/>
                  <a:latin typeface="Arial" pitchFamily="34" charset="0"/>
                  <a:cs typeface="Arial" pitchFamily="34" charset="0"/>
                </a:endParaRPr>
              </a:p>
            </p:txBody>
          </p:sp>
          <p:sp>
            <p:nvSpPr>
              <p:cNvPr id="22" name="Text Box 4"/>
              <p:cNvSpPr txBox="1">
                <a:spLocks noChangeArrowheads="1"/>
              </p:cNvSpPr>
              <p:nvPr/>
            </p:nvSpPr>
            <p:spPr bwMode="auto">
              <a:xfrm>
                <a:off x="3943" y="7670"/>
                <a:ext cx="2181" cy="255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800" i="0" u="none" strike="noStrike" cap="none" normalizeH="0" baseline="0" dirty="0">
                    <a:ln>
                      <a:noFill/>
                    </a:ln>
                    <a:solidFill>
                      <a:schemeClr val="tx1"/>
                    </a:solidFill>
                    <a:effectLst/>
                    <a:latin typeface="Calibri" pitchFamily="34" charset="0"/>
                    <a:cs typeface="Arial" pitchFamily="34" charset="0"/>
                  </a:rPr>
                  <a:t>…your experiences with community engagement</a:t>
                </a:r>
                <a:r>
                  <a:rPr kumimoji="0" lang="en-US" sz="1800" i="0" u="none" strike="noStrike" cap="none" normalizeH="0" dirty="0">
                    <a:ln>
                      <a:noFill/>
                    </a:ln>
                    <a:solidFill>
                      <a:schemeClr val="tx1"/>
                    </a:solidFill>
                    <a:effectLst/>
                    <a:latin typeface="Calibri" pitchFamily="34" charset="0"/>
                    <a:cs typeface="Arial" pitchFamily="34" charset="0"/>
                  </a:rPr>
                  <a:t>, which, then in turn…</a:t>
                </a:r>
                <a:endParaRPr kumimoji="0" lang="en-US" sz="1800" i="0" u="none" strike="noStrike" cap="none" normalizeH="0" baseline="0" dirty="0">
                  <a:ln>
                    <a:noFill/>
                  </a:ln>
                  <a:solidFill>
                    <a:schemeClr val="tx1"/>
                  </a:solidFill>
                  <a:effectLst/>
                  <a:latin typeface="Arial" pitchFamily="34" charset="0"/>
                  <a:cs typeface="Arial" pitchFamily="34" charset="0"/>
                </a:endParaRPr>
              </a:p>
            </p:txBody>
          </p:sp>
          <p:sp>
            <p:nvSpPr>
              <p:cNvPr id="23" name="Text Box 5" descr="Scholarship informs your understanding and guides your experiences with community partners, which in turn, generate new scholarship and practice for both academic and public audiences. All of this takes place in collaboration with community parnters &amp; includes their local, indigenous, or practitioner knowledge." title="Community Engaged Scholarship Figure."/>
              <p:cNvSpPr txBox="1">
                <a:spLocks noChangeArrowheads="1"/>
              </p:cNvSpPr>
              <p:nvPr/>
            </p:nvSpPr>
            <p:spPr bwMode="auto">
              <a:xfrm>
                <a:off x="6197" y="8030"/>
                <a:ext cx="2377" cy="185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800" i="0" u="none" strike="noStrike" cap="none" normalizeH="0" baseline="0" dirty="0">
                    <a:ln>
                      <a:noFill/>
                    </a:ln>
                    <a:solidFill>
                      <a:schemeClr val="tx1"/>
                    </a:solidFill>
                    <a:effectLst/>
                    <a:latin typeface="Calibri" pitchFamily="34" charset="0"/>
                    <a:cs typeface="Arial" pitchFamily="34" charset="0"/>
                  </a:rPr>
                  <a:t>…</a:t>
                </a:r>
                <a:r>
                  <a:rPr kumimoji="0" lang="en-US" sz="1800" b="1" i="0" u="none" strike="noStrike" cap="none" normalizeH="0" baseline="0" dirty="0">
                    <a:ln>
                      <a:noFill/>
                    </a:ln>
                    <a:solidFill>
                      <a:schemeClr val="tx1"/>
                    </a:solidFill>
                    <a:effectLst/>
                    <a:latin typeface="Calibri" pitchFamily="34" charset="0"/>
                    <a:cs typeface="Arial" pitchFamily="34" charset="0"/>
                  </a:rPr>
                  <a:t>generate </a:t>
                </a:r>
                <a:r>
                  <a:rPr kumimoji="0" lang="en-US" sz="1800" i="0" u="none" strike="noStrike" cap="none" normalizeH="0" baseline="0" dirty="0">
                    <a:ln>
                      <a:noFill/>
                    </a:ln>
                    <a:solidFill>
                      <a:schemeClr val="tx1"/>
                    </a:solidFill>
                    <a:effectLst/>
                    <a:latin typeface="Calibri" pitchFamily="34" charset="0"/>
                    <a:cs typeface="Arial" pitchFamily="34" charset="0"/>
                  </a:rPr>
                  <a:t>new scholarship and practice for both…</a:t>
                </a:r>
                <a:endParaRPr kumimoji="0" lang="en-US" sz="1800" i="0" u="none" strike="noStrike" cap="none" normalizeH="0" baseline="0" dirty="0">
                  <a:ln>
                    <a:noFill/>
                  </a:ln>
                  <a:solidFill>
                    <a:schemeClr val="tx1"/>
                  </a:solidFill>
                  <a:effectLst/>
                  <a:latin typeface="Arial" pitchFamily="34" charset="0"/>
                  <a:cs typeface="Arial" pitchFamily="34" charset="0"/>
                </a:endParaRPr>
              </a:p>
            </p:txBody>
          </p:sp>
          <p:sp>
            <p:nvSpPr>
              <p:cNvPr id="24" name="Text Box 6"/>
              <p:cNvSpPr txBox="1">
                <a:spLocks noChangeArrowheads="1"/>
              </p:cNvSpPr>
              <p:nvPr/>
            </p:nvSpPr>
            <p:spPr bwMode="auto">
              <a:xfrm>
                <a:off x="9519" y="9350"/>
                <a:ext cx="2181" cy="10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800" i="0" u="none" strike="noStrike" cap="none" normalizeH="0" baseline="0" dirty="0">
                    <a:ln>
                      <a:noFill/>
                    </a:ln>
                    <a:solidFill>
                      <a:schemeClr val="tx1"/>
                    </a:solidFill>
                    <a:effectLst/>
                    <a:latin typeface="Calibri" pitchFamily="34" charset="0"/>
                    <a:cs typeface="Arial" pitchFamily="34" charset="0"/>
                  </a:rPr>
                  <a:t>public audiences.</a:t>
                </a:r>
                <a:endParaRPr kumimoji="0" lang="en-US" sz="1800" i="0" u="none" strike="noStrike" cap="none" normalizeH="0" baseline="0" dirty="0">
                  <a:ln>
                    <a:noFill/>
                  </a:ln>
                  <a:solidFill>
                    <a:schemeClr val="tx1"/>
                  </a:solidFill>
                  <a:effectLst/>
                  <a:latin typeface="Arial" pitchFamily="34" charset="0"/>
                  <a:cs typeface="Arial" pitchFamily="34" charset="0"/>
                </a:endParaRPr>
              </a:p>
            </p:txBody>
          </p:sp>
          <p:sp>
            <p:nvSpPr>
              <p:cNvPr id="25" name="Text Box 7"/>
              <p:cNvSpPr txBox="1">
                <a:spLocks noChangeArrowheads="1"/>
              </p:cNvSpPr>
              <p:nvPr/>
            </p:nvSpPr>
            <p:spPr bwMode="auto">
              <a:xfrm>
                <a:off x="9523" y="7683"/>
                <a:ext cx="2181" cy="10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800" i="0" u="none" strike="noStrike" cap="none" normalizeH="0" baseline="0" dirty="0">
                    <a:ln>
                      <a:noFill/>
                    </a:ln>
                    <a:solidFill>
                      <a:schemeClr val="tx1"/>
                    </a:solidFill>
                    <a:effectLst/>
                    <a:latin typeface="Calibri" pitchFamily="34" charset="0"/>
                    <a:cs typeface="Arial" pitchFamily="34" charset="0"/>
                  </a:rPr>
                  <a:t>academic audiences</a:t>
                </a:r>
                <a:endParaRPr kumimoji="0" lang="en-US" sz="1800" i="0" u="none" strike="noStrike" cap="none" normalizeH="0" baseline="0" dirty="0">
                  <a:ln>
                    <a:noFill/>
                  </a:ln>
                  <a:solidFill>
                    <a:schemeClr val="tx1"/>
                  </a:solidFill>
                  <a:effectLst/>
                  <a:latin typeface="Arial" pitchFamily="34" charset="0"/>
                  <a:cs typeface="Arial" pitchFamily="34" charset="0"/>
                </a:endParaRPr>
              </a:p>
            </p:txBody>
          </p:sp>
          <p:sp>
            <p:nvSpPr>
              <p:cNvPr id="26" name="AutoShape 8"/>
              <p:cNvSpPr>
                <a:spLocks noChangeArrowheads="1"/>
              </p:cNvSpPr>
              <p:nvPr/>
            </p:nvSpPr>
            <p:spPr bwMode="auto">
              <a:xfrm>
                <a:off x="2325" y="6830"/>
                <a:ext cx="3397" cy="720"/>
              </a:xfrm>
              <a:prstGeom prst="curvedDownArrow">
                <a:avLst>
                  <a:gd name="adj1" fmla="val 77083"/>
                  <a:gd name="adj2" fmla="val 154167"/>
                  <a:gd name="adj3" fmla="val 33333"/>
                </a:avLst>
              </a:prstGeom>
              <a:solidFill>
                <a:srgbClr val="7030A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 name="AutoShape 9"/>
              <p:cNvSpPr>
                <a:spLocks noChangeArrowheads="1"/>
              </p:cNvSpPr>
              <p:nvPr/>
            </p:nvSpPr>
            <p:spPr bwMode="auto">
              <a:xfrm flipV="1">
                <a:off x="4892" y="10374"/>
                <a:ext cx="3322" cy="720"/>
              </a:xfrm>
              <a:prstGeom prst="curvedDownArrow">
                <a:avLst>
                  <a:gd name="adj1" fmla="val 77083"/>
                  <a:gd name="adj2" fmla="val 154167"/>
                  <a:gd name="adj3" fmla="val 33333"/>
                </a:avLst>
              </a:prstGeom>
              <a:solidFill>
                <a:srgbClr val="7030A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28" name="AutoShape 10"/>
              <p:cNvCxnSpPr>
                <a:cxnSpLocks noChangeShapeType="1"/>
              </p:cNvCxnSpPr>
              <p:nvPr/>
            </p:nvCxnSpPr>
            <p:spPr bwMode="auto">
              <a:xfrm>
                <a:off x="8451" y="9110"/>
                <a:ext cx="1424" cy="600"/>
              </a:xfrm>
              <a:prstGeom prst="straightConnector1">
                <a:avLst/>
              </a:prstGeom>
              <a:noFill/>
              <a:ln w="57150">
                <a:solidFill>
                  <a:srgbClr val="7030A0"/>
                </a:solidFill>
                <a:round/>
                <a:headEnd/>
                <a:tailEnd type="triangle" w="med" len="med"/>
              </a:ln>
            </p:spPr>
          </p:cxnSp>
          <p:cxnSp>
            <p:nvCxnSpPr>
              <p:cNvPr id="29" name="AutoShape 11"/>
              <p:cNvCxnSpPr>
                <a:cxnSpLocks noChangeShapeType="1"/>
              </p:cNvCxnSpPr>
              <p:nvPr/>
            </p:nvCxnSpPr>
            <p:spPr bwMode="auto">
              <a:xfrm flipV="1">
                <a:off x="8451" y="8150"/>
                <a:ext cx="1305" cy="517"/>
              </a:xfrm>
              <a:prstGeom prst="straightConnector1">
                <a:avLst/>
              </a:prstGeom>
              <a:noFill/>
              <a:ln w="57150">
                <a:solidFill>
                  <a:srgbClr val="7030A0"/>
                </a:solidFill>
                <a:round/>
                <a:headEnd/>
                <a:tailEnd type="triangle" w="med" len="med"/>
              </a:ln>
            </p:spPr>
          </p:cxnSp>
          <p:sp>
            <p:nvSpPr>
              <p:cNvPr id="30" name="Text Box 12"/>
              <p:cNvSpPr txBox="1">
                <a:spLocks noChangeArrowheads="1"/>
              </p:cNvSpPr>
              <p:nvPr/>
            </p:nvSpPr>
            <p:spPr bwMode="auto">
              <a:xfrm>
                <a:off x="1931" y="11619"/>
                <a:ext cx="8181" cy="70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000" b="1" i="0" u="none" strike="noStrike" cap="none" normalizeH="0" baseline="0" dirty="0">
                    <a:ln>
                      <a:noFill/>
                    </a:ln>
                    <a:solidFill>
                      <a:schemeClr val="tx1"/>
                    </a:solidFill>
                    <a:effectLst/>
                    <a:latin typeface="Calibri" pitchFamily="34" charset="0"/>
                    <a:cs typeface="Arial" pitchFamily="34" charset="0"/>
                  </a:rPr>
                  <a:t>In Collaboration with Community Partners </a:t>
                </a:r>
                <a:r>
                  <a:rPr kumimoji="0" lang="en-US" sz="1600" b="1" i="0" u="none" strike="noStrike" cap="none" normalizeH="0" baseline="0" dirty="0">
                    <a:ln>
                      <a:noFill/>
                    </a:ln>
                    <a:solidFill>
                      <a:schemeClr val="tx1"/>
                    </a:solidFill>
                    <a:effectLst/>
                    <a:latin typeface="Calibri" pitchFamily="34" charset="0"/>
                    <a:cs typeface="Arial" pitchFamily="34" charset="0"/>
                  </a:rPr>
                  <a:t>(including local, indigenous, or practitioner knowledge)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pSp>
      </p:grpSp>
      <p:sp>
        <p:nvSpPr>
          <p:cNvPr id="17" name="Oval 16"/>
          <p:cNvSpPr/>
          <p:nvPr/>
        </p:nvSpPr>
        <p:spPr bwMode="auto">
          <a:xfrm>
            <a:off x="1007124" y="1618321"/>
            <a:ext cx="1689100" cy="3073400"/>
          </a:xfrm>
          <a:prstGeom prst="ellipse">
            <a:avLst/>
          </a:prstGeom>
          <a:no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48" charset="0"/>
            </a:endParaRPr>
          </a:p>
        </p:txBody>
      </p:sp>
    </p:spTree>
    <p:extLst>
      <p:ext uri="{BB962C8B-B14F-4D97-AF65-F5344CB8AC3E}">
        <p14:creationId xmlns:p14="http://schemas.microsoft.com/office/powerpoint/2010/main" val="3261562063"/>
      </p:ext>
    </p:extLst>
  </p:cSld>
  <p:clrMapOvr>
    <a:masterClrMapping/>
  </p:clrMapOvr>
  <p:transition spd="med">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360947" y="700091"/>
            <a:ext cx="8762168" cy="609600"/>
          </a:xfrm>
        </p:spPr>
        <p:txBody>
          <a:bodyPr/>
          <a:lstStyle/>
          <a:p>
            <a:r>
              <a:rPr lang="en-US" dirty="0">
                <a:ea typeface="ＭＳ Ｐゴシック" pitchFamily="34" charset="-128"/>
              </a:rPr>
              <a:t>What Do We Mean by Scholarly? </a:t>
            </a:r>
          </a:p>
        </p:txBody>
      </p:sp>
      <p:sp>
        <p:nvSpPr>
          <p:cNvPr id="3" name="Content Placeholder 2"/>
          <p:cNvSpPr>
            <a:spLocks noGrp="1"/>
          </p:cNvSpPr>
          <p:nvPr>
            <p:ph idx="1"/>
          </p:nvPr>
        </p:nvSpPr>
        <p:spPr>
          <a:xfrm>
            <a:off x="817315" y="1451333"/>
            <a:ext cx="7755256" cy="5022364"/>
          </a:xfrm>
        </p:spPr>
        <p:txBody>
          <a:bodyPr/>
          <a:lstStyle/>
          <a:p>
            <a:pPr marL="457200" indent="-457200">
              <a:buFontTx/>
              <a:buNone/>
              <a:defRPr/>
            </a:pPr>
            <a:r>
              <a:rPr lang="en-US" sz="2400" b="1" dirty="0"/>
              <a:t>Scholarship (Diamond, 2002)</a:t>
            </a:r>
          </a:p>
          <a:p>
            <a:pPr marL="457200" indent="-457200">
              <a:buFont typeface="+mj-lt"/>
              <a:buAutoNum type="arabicPeriod"/>
              <a:defRPr/>
            </a:pPr>
            <a:endParaRPr lang="en-US" sz="1000" dirty="0"/>
          </a:p>
          <a:p>
            <a:pPr marL="457200" indent="-457200">
              <a:buFont typeface="+mj-lt"/>
              <a:buAutoNum type="arabicPeriod"/>
              <a:defRPr/>
            </a:pPr>
            <a:r>
              <a:rPr lang="en-US" sz="2400" dirty="0"/>
              <a:t>Requires a high level of discipline (or interdisciplinary) expertise</a:t>
            </a:r>
          </a:p>
          <a:p>
            <a:pPr marL="457200" indent="-457200">
              <a:buFont typeface="+mj-lt"/>
              <a:buAutoNum type="arabicPeriod"/>
              <a:defRPr/>
            </a:pPr>
            <a:endParaRPr lang="en-US" sz="1000" dirty="0"/>
          </a:p>
          <a:p>
            <a:pPr marL="457200" indent="-457200">
              <a:buFont typeface="+mj-lt"/>
              <a:buAutoNum type="arabicPeriod"/>
              <a:defRPr/>
            </a:pPr>
            <a:r>
              <a:rPr lang="en-US" sz="2400" dirty="0"/>
              <a:t>Conducted in a scholarly manner</a:t>
            </a:r>
          </a:p>
          <a:p>
            <a:pPr marL="914400" lvl="1" indent="-457200">
              <a:defRPr/>
            </a:pPr>
            <a:r>
              <a:rPr lang="en-US" sz="2000" dirty="0"/>
              <a:t>Clear goals</a:t>
            </a:r>
          </a:p>
          <a:p>
            <a:pPr marL="914400" lvl="1" indent="-457200">
              <a:defRPr/>
            </a:pPr>
            <a:r>
              <a:rPr lang="en-US" sz="2000" dirty="0"/>
              <a:t>Adequate preparation</a:t>
            </a:r>
          </a:p>
          <a:p>
            <a:pPr marL="914400" lvl="1" indent="-457200">
              <a:defRPr/>
            </a:pPr>
            <a:r>
              <a:rPr lang="en-US" sz="2000" dirty="0"/>
              <a:t>Appropriate methodology</a:t>
            </a:r>
          </a:p>
          <a:p>
            <a:pPr marL="914400" lvl="1" indent="-457200">
              <a:defRPr/>
            </a:pPr>
            <a:endParaRPr lang="en-US" sz="1000" dirty="0"/>
          </a:p>
          <a:p>
            <a:pPr marL="457200" indent="-457200">
              <a:buFont typeface="+mj-lt"/>
              <a:buAutoNum type="arabicPeriod"/>
              <a:defRPr/>
            </a:pPr>
            <a:r>
              <a:rPr lang="en-US" sz="2400" dirty="0"/>
              <a:t>Is appropriately and effectively documented and disseminated to (academic and community) audiences, with reflective critique about significance, processes, and lessons learned</a:t>
            </a:r>
          </a:p>
          <a:p>
            <a:pPr>
              <a:buFontTx/>
              <a:buNone/>
              <a:defRPr/>
            </a:pPr>
            <a:endParaRPr lang="en-US" sz="2400" dirty="0"/>
          </a:p>
        </p:txBody>
      </p:sp>
    </p:spTree>
  </p:cSld>
  <p:clrMapOvr>
    <a:masterClrMapping/>
  </p:clrMapOvr>
  <p:transition spd="med">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itle 2"/>
          <p:cNvSpPr>
            <a:spLocks noGrp="1"/>
          </p:cNvSpPr>
          <p:nvPr>
            <p:ph type="title"/>
          </p:nvPr>
        </p:nvSpPr>
        <p:spPr>
          <a:xfrm>
            <a:off x="457200" y="842211"/>
            <a:ext cx="8229600" cy="609600"/>
          </a:xfrm>
        </p:spPr>
        <p:txBody>
          <a:bodyPr/>
          <a:lstStyle/>
          <a:p>
            <a:r>
              <a:rPr lang="en-US" dirty="0">
                <a:ea typeface="ＭＳ Ｐゴシック" pitchFamily="34" charset="-128"/>
              </a:rPr>
              <a:t>What Do We Mean by Scholarly, Continued</a:t>
            </a:r>
          </a:p>
        </p:txBody>
      </p:sp>
      <p:sp>
        <p:nvSpPr>
          <p:cNvPr id="4" name="Content Placeholder 3"/>
          <p:cNvSpPr>
            <a:spLocks noGrp="1"/>
          </p:cNvSpPr>
          <p:nvPr>
            <p:ph idx="1"/>
          </p:nvPr>
        </p:nvSpPr>
        <p:spPr>
          <a:xfrm>
            <a:off x="818147" y="1768643"/>
            <a:ext cx="8229600" cy="4860758"/>
          </a:xfrm>
        </p:spPr>
        <p:txBody>
          <a:bodyPr/>
          <a:lstStyle/>
          <a:p>
            <a:pPr marL="457200" indent="-457200">
              <a:buFont typeface="+mj-lt"/>
              <a:buAutoNum type="arabicPeriod" startAt="4"/>
              <a:defRPr/>
            </a:pPr>
            <a:r>
              <a:rPr lang="en-US" dirty="0"/>
              <a:t>Has significance beyond the individual context.</a:t>
            </a:r>
          </a:p>
          <a:p>
            <a:pPr marL="914400" lvl="1" indent="-457200" eaLnBrk="0" hangingPunct="0">
              <a:defRPr/>
            </a:pPr>
            <a:r>
              <a:rPr lang="en-US" sz="2000" dirty="0">
                <a:solidFill>
                  <a:srgbClr val="000000"/>
                </a:solidFill>
              </a:rPr>
              <a:t>Breaks new ground or is innovative.</a:t>
            </a:r>
          </a:p>
          <a:p>
            <a:pPr marL="914400" lvl="1" indent="-457200" eaLnBrk="0" hangingPunct="0">
              <a:defRPr/>
            </a:pPr>
            <a:r>
              <a:rPr lang="en-US" sz="2000" dirty="0">
                <a:solidFill>
                  <a:srgbClr val="000000"/>
                </a:solidFill>
              </a:rPr>
              <a:t>Can be replicated and elaborated.</a:t>
            </a:r>
          </a:p>
          <a:p>
            <a:pPr marL="914400" lvl="1" indent="-457200">
              <a:defRPr/>
            </a:pPr>
            <a:endParaRPr lang="en-US" sz="1000" dirty="0"/>
          </a:p>
          <a:p>
            <a:pPr marL="457200" indent="-457200">
              <a:buFont typeface="+mj-lt"/>
              <a:buAutoNum type="arabicPeriod" startAt="5"/>
              <a:defRPr/>
            </a:pPr>
            <a:r>
              <a:rPr lang="en-US" dirty="0"/>
              <a:t>Is judged to be significant and meritorious (product, process, and/or results) by panel of peers.</a:t>
            </a:r>
          </a:p>
          <a:p>
            <a:pPr marL="457200" indent="-457200">
              <a:buFont typeface="+mj-lt"/>
              <a:buAutoNum type="arabicPeriod" startAt="5"/>
              <a:defRPr/>
            </a:pPr>
            <a:endParaRPr lang="en-US" sz="1000" dirty="0"/>
          </a:p>
          <a:p>
            <a:pPr marL="457200" indent="-457200">
              <a:buNone/>
              <a:defRPr/>
            </a:pPr>
            <a:r>
              <a:rPr lang="en-US" b="1" dirty="0"/>
              <a:t>Added by Jordan (2007)</a:t>
            </a:r>
          </a:p>
          <a:p>
            <a:pPr marL="457200" indent="-457200">
              <a:defRPr/>
            </a:pPr>
            <a:endParaRPr lang="en-US" sz="1000" dirty="0"/>
          </a:p>
          <a:p>
            <a:pPr marL="457200" indent="-457200">
              <a:buFont typeface="+mj-lt"/>
              <a:buAutoNum type="arabicPeriod" startAt="6"/>
              <a:defRPr/>
            </a:pPr>
            <a:r>
              <a:rPr lang="en-US" dirty="0"/>
              <a:t>Includes reflective critique: Lessons learned to improve scholarship and community engagement.</a:t>
            </a:r>
          </a:p>
          <a:p>
            <a:pPr marL="457200" indent="-457200">
              <a:buNone/>
              <a:defRPr/>
            </a:pPr>
            <a:endParaRPr lang="en-US" sz="1000" dirty="0"/>
          </a:p>
          <a:p>
            <a:pPr marL="457200" indent="-457200">
              <a:buFont typeface="+mj-lt"/>
              <a:buAutoNum type="arabicPeriod" startAt="7"/>
              <a:defRPr/>
            </a:pPr>
            <a:r>
              <a:rPr lang="en-US" dirty="0"/>
              <a:t>Specifies role, leadership, and personal contribution.</a:t>
            </a:r>
          </a:p>
          <a:p>
            <a:pPr marL="457200" indent="-457200">
              <a:buFont typeface="+mj-lt"/>
              <a:buAutoNum type="arabicPeriod" startAt="7"/>
              <a:defRPr/>
            </a:pPr>
            <a:endParaRPr lang="en-US" sz="1000" dirty="0"/>
          </a:p>
          <a:p>
            <a:pPr marL="457200" indent="-457200">
              <a:buFont typeface="+mj-lt"/>
              <a:buAutoNum type="arabicPeriod" startAt="7"/>
              <a:defRPr/>
            </a:pPr>
            <a:r>
              <a:rPr lang="en-US" dirty="0"/>
              <a:t>Demonstrates consistently ethical practice, adhering to codes of conduct in research, teaching, and the discipline.</a:t>
            </a:r>
          </a:p>
        </p:txBody>
      </p:sp>
    </p:spTree>
  </p:cSld>
  <p:clrMapOvr>
    <a:masterClrMapping/>
  </p:clrMapOvr>
  <p:transition spd="med">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33400"/>
            <a:ext cx="8229600" cy="457200"/>
          </a:xfrm>
        </p:spPr>
        <p:txBody>
          <a:bodyPr/>
          <a:lstStyle/>
          <a:p>
            <a:r>
              <a:rPr lang="en-US" dirty="0"/>
              <a:t>Criteria for Quality &amp; Excellence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29427503"/>
              </p:ext>
            </p:extLst>
          </p:nvPr>
        </p:nvGraphicFramePr>
        <p:xfrm>
          <a:off x="228600" y="1143000"/>
          <a:ext cx="8686800" cy="5496560"/>
        </p:xfrm>
        <a:graphic>
          <a:graphicData uri="http://schemas.openxmlformats.org/drawingml/2006/table">
            <a:tbl>
              <a:tblPr firstRow="1" bandRow="1">
                <a:tableStyleId>{5C22544A-7EE6-4342-B048-85BDC9FD1C3A}</a:tableStyleId>
              </a:tblPr>
              <a:tblGrid>
                <a:gridCol w="3352800">
                  <a:extLst>
                    <a:ext uri="{9D8B030D-6E8A-4147-A177-3AD203B41FA5}">
                      <a16:colId xmlns:a16="http://schemas.microsoft.com/office/drawing/2014/main" val="2948886838"/>
                    </a:ext>
                  </a:extLst>
                </a:gridCol>
                <a:gridCol w="5334000">
                  <a:extLst>
                    <a:ext uri="{9D8B030D-6E8A-4147-A177-3AD203B41FA5}">
                      <a16:colId xmlns:a16="http://schemas.microsoft.com/office/drawing/2014/main" val="3571039244"/>
                    </a:ext>
                  </a:extLst>
                </a:gridCol>
              </a:tblGrid>
              <a:tr h="370840">
                <a:tc>
                  <a:txBody>
                    <a:bodyPr/>
                    <a:lstStyle/>
                    <a:p>
                      <a:pPr algn="ctr"/>
                      <a:r>
                        <a:rPr lang="en-US" dirty="0"/>
                        <a:t>Standards of Scholarship (</a:t>
                      </a:r>
                      <a:r>
                        <a:rPr lang="en-US" dirty="0" err="1"/>
                        <a:t>Glassick</a:t>
                      </a:r>
                      <a:r>
                        <a:rPr lang="en-US" dirty="0"/>
                        <a:t>, Huber,</a:t>
                      </a:r>
                      <a:r>
                        <a:rPr lang="en-US" baseline="0" dirty="0"/>
                        <a:t> &amp; </a:t>
                      </a:r>
                      <a:r>
                        <a:rPr lang="en-US" baseline="0" dirty="0" err="1"/>
                        <a:t>Maeroff</a:t>
                      </a:r>
                      <a:r>
                        <a:rPr lang="en-US" baseline="0" dirty="0"/>
                        <a:t>, 1997)</a:t>
                      </a:r>
                      <a:endParaRPr lang="en-US" dirty="0"/>
                    </a:p>
                  </a:txBody>
                  <a:tcPr/>
                </a:tc>
                <a:tc>
                  <a:txBody>
                    <a:bodyPr/>
                    <a:lstStyle/>
                    <a:p>
                      <a:pPr algn="ctr"/>
                      <a:r>
                        <a:rPr lang="en-US" dirty="0"/>
                        <a:t>Criteria for Evaluating Community-Engaged Scholarship (Jordan, 2007; </a:t>
                      </a:r>
                      <a:r>
                        <a:rPr lang="en-US" dirty="0" err="1"/>
                        <a:t>Seifer</a:t>
                      </a:r>
                      <a:r>
                        <a:rPr lang="en-US" dirty="0"/>
                        <a:t>, 2007)</a:t>
                      </a:r>
                    </a:p>
                  </a:txBody>
                  <a:tcPr/>
                </a:tc>
                <a:extLst>
                  <a:ext uri="{0D108BD9-81ED-4DB2-BD59-A6C34878D82A}">
                    <a16:rowId xmlns:a16="http://schemas.microsoft.com/office/drawing/2014/main" val="990482749"/>
                  </a:ext>
                </a:extLst>
              </a:tr>
              <a:tr h="370840">
                <a:tc>
                  <a:txBody>
                    <a:bodyPr/>
                    <a:lstStyle/>
                    <a:p>
                      <a:r>
                        <a:rPr lang="en-US" dirty="0"/>
                        <a:t>Clear goals</a:t>
                      </a:r>
                    </a:p>
                  </a:txBody>
                  <a:tcPr/>
                </a:tc>
                <a:tc>
                  <a:txBody>
                    <a:bodyPr/>
                    <a:lstStyle/>
                    <a:p>
                      <a:r>
                        <a:rPr lang="en-US" dirty="0"/>
                        <a:t>Clear</a:t>
                      </a:r>
                      <a:r>
                        <a:rPr lang="en-US" baseline="0" dirty="0"/>
                        <a:t> goals </a:t>
                      </a:r>
                      <a:r>
                        <a:rPr lang="en-US" b="1" baseline="0" dirty="0"/>
                        <a:t>and community goals</a:t>
                      </a:r>
                      <a:endParaRPr lang="en-US" b="1" dirty="0"/>
                    </a:p>
                  </a:txBody>
                  <a:tcPr/>
                </a:tc>
                <a:extLst>
                  <a:ext uri="{0D108BD9-81ED-4DB2-BD59-A6C34878D82A}">
                    <a16:rowId xmlns:a16="http://schemas.microsoft.com/office/drawing/2014/main" val="1568255597"/>
                  </a:ext>
                </a:extLst>
              </a:tr>
              <a:tr h="370840">
                <a:tc>
                  <a:txBody>
                    <a:bodyPr/>
                    <a:lstStyle/>
                    <a:p>
                      <a:r>
                        <a:rPr lang="en-US" dirty="0"/>
                        <a:t>Adequate preparation</a:t>
                      </a:r>
                    </a:p>
                  </a:txBody>
                  <a:tcPr/>
                </a:tc>
                <a:tc>
                  <a:txBody>
                    <a:bodyPr/>
                    <a:lstStyle/>
                    <a:p>
                      <a:r>
                        <a:rPr lang="en-US" dirty="0"/>
                        <a:t>Adequate</a:t>
                      </a:r>
                      <a:r>
                        <a:rPr lang="en-US" baseline="0" dirty="0"/>
                        <a:t> preparation in content area </a:t>
                      </a:r>
                      <a:r>
                        <a:rPr lang="en-US" b="1" baseline="0" dirty="0"/>
                        <a:t>and ground in public scholarship</a:t>
                      </a:r>
                      <a:endParaRPr lang="en-US" b="1" dirty="0"/>
                    </a:p>
                  </a:txBody>
                  <a:tcPr/>
                </a:tc>
                <a:extLst>
                  <a:ext uri="{0D108BD9-81ED-4DB2-BD59-A6C34878D82A}">
                    <a16:rowId xmlns:a16="http://schemas.microsoft.com/office/drawing/2014/main" val="3487928809"/>
                  </a:ext>
                </a:extLst>
              </a:tr>
              <a:tr h="370840">
                <a:tc>
                  <a:txBody>
                    <a:bodyPr/>
                    <a:lstStyle/>
                    <a:p>
                      <a:r>
                        <a:rPr lang="en-US" dirty="0"/>
                        <a:t>Appropriate</a:t>
                      </a:r>
                      <a:r>
                        <a:rPr lang="en-US" baseline="0" dirty="0"/>
                        <a:t> methods: rigor</a:t>
                      </a:r>
                      <a:endParaRPr lang="en-US" dirty="0"/>
                    </a:p>
                  </a:txBody>
                  <a:tcPr/>
                </a:tc>
                <a:tc>
                  <a:txBody>
                    <a:bodyPr/>
                    <a:lstStyle/>
                    <a:p>
                      <a:r>
                        <a:rPr lang="en-US" dirty="0"/>
                        <a:t>Appropriate</a:t>
                      </a:r>
                      <a:r>
                        <a:rPr lang="en-US" baseline="0" dirty="0"/>
                        <a:t> methods rigor </a:t>
                      </a:r>
                      <a:r>
                        <a:rPr lang="en-US" b="1" baseline="0" dirty="0"/>
                        <a:t>and community engagement</a:t>
                      </a:r>
                      <a:endParaRPr lang="en-US" b="1" dirty="0"/>
                    </a:p>
                  </a:txBody>
                  <a:tcPr/>
                </a:tc>
                <a:extLst>
                  <a:ext uri="{0D108BD9-81ED-4DB2-BD59-A6C34878D82A}">
                    <a16:rowId xmlns:a16="http://schemas.microsoft.com/office/drawing/2014/main" val="3784382475"/>
                  </a:ext>
                </a:extLst>
              </a:tr>
              <a:tr h="370840">
                <a:tc>
                  <a:txBody>
                    <a:bodyPr/>
                    <a:lstStyle/>
                    <a:p>
                      <a:r>
                        <a:rPr lang="en-US" dirty="0"/>
                        <a:t>Significant results: impact on the field</a:t>
                      </a:r>
                    </a:p>
                  </a:txBody>
                  <a:tcPr/>
                </a:tc>
                <a:tc>
                  <a:txBody>
                    <a:bodyPr/>
                    <a:lstStyle/>
                    <a:p>
                      <a:r>
                        <a:rPr lang="en-US" dirty="0"/>
                        <a:t>Significant results</a:t>
                      </a:r>
                      <a:r>
                        <a:rPr lang="en-US" baseline="0" dirty="0"/>
                        <a:t> impact on the field </a:t>
                      </a:r>
                      <a:r>
                        <a:rPr lang="en-US" b="1" baseline="0" dirty="0"/>
                        <a:t>and in the community</a:t>
                      </a:r>
                      <a:endParaRPr lang="en-US" b="1" dirty="0"/>
                    </a:p>
                  </a:txBody>
                  <a:tcPr/>
                </a:tc>
                <a:extLst>
                  <a:ext uri="{0D108BD9-81ED-4DB2-BD59-A6C34878D82A}">
                    <a16:rowId xmlns:a16="http://schemas.microsoft.com/office/drawing/2014/main" val="4108626189"/>
                  </a:ext>
                </a:extLst>
              </a:tr>
              <a:tr h="370840">
                <a:tc>
                  <a:txBody>
                    <a:bodyPr/>
                    <a:lstStyle/>
                    <a:p>
                      <a:r>
                        <a:rPr lang="en-US" dirty="0"/>
                        <a:t>Effective presentation</a:t>
                      </a:r>
                    </a:p>
                  </a:txBody>
                  <a:tcPr/>
                </a:tc>
                <a:tc>
                  <a:txBody>
                    <a:bodyPr/>
                    <a:lstStyle/>
                    <a:p>
                      <a:r>
                        <a:rPr lang="en-US" dirty="0"/>
                        <a:t>Effective presentation/dissemination</a:t>
                      </a:r>
                      <a:r>
                        <a:rPr lang="en-US" baseline="0" dirty="0"/>
                        <a:t> to academic </a:t>
                      </a:r>
                      <a:r>
                        <a:rPr lang="en-US" b="1" baseline="0" dirty="0"/>
                        <a:t>and community audiences</a:t>
                      </a:r>
                      <a:endParaRPr lang="en-US" b="1" dirty="0"/>
                    </a:p>
                  </a:txBody>
                  <a:tcPr/>
                </a:tc>
                <a:extLst>
                  <a:ext uri="{0D108BD9-81ED-4DB2-BD59-A6C34878D82A}">
                    <a16:rowId xmlns:a16="http://schemas.microsoft.com/office/drawing/2014/main" val="718790046"/>
                  </a:ext>
                </a:extLst>
              </a:tr>
              <a:tr h="370840">
                <a:tc>
                  <a:txBody>
                    <a:bodyPr/>
                    <a:lstStyle/>
                    <a:p>
                      <a:r>
                        <a:rPr lang="en-US" dirty="0"/>
                        <a:t>Reflective</a:t>
                      </a:r>
                      <a:r>
                        <a:rPr lang="en-US" baseline="0" dirty="0"/>
                        <a:t> critique</a:t>
                      </a:r>
                      <a:endParaRPr lang="en-US" dirty="0"/>
                    </a:p>
                  </a:txBody>
                  <a:tcPr/>
                </a:tc>
                <a:tc>
                  <a:txBody>
                    <a:bodyPr/>
                    <a:lstStyle/>
                    <a:p>
                      <a:r>
                        <a:rPr lang="en-US" dirty="0"/>
                        <a:t>Reflective critique; lessons learned to improve</a:t>
                      </a:r>
                      <a:r>
                        <a:rPr lang="en-US" baseline="0" dirty="0"/>
                        <a:t> scholarship </a:t>
                      </a:r>
                      <a:r>
                        <a:rPr lang="en-US" b="1" baseline="0" dirty="0"/>
                        <a:t>and community engagement</a:t>
                      </a:r>
                      <a:endParaRPr lang="en-US" b="1" dirty="0"/>
                    </a:p>
                  </a:txBody>
                  <a:tcPr/>
                </a:tc>
                <a:extLst>
                  <a:ext uri="{0D108BD9-81ED-4DB2-BD59-A6C34878D82A}">
                    <a16:rowId xmlns:a16="http://schemas.microsoft.com/office/drawing/2014/main" val="719060698"/>
                  </a:ext>
                </a:extLst>
              </a:tr>
              <a:tr h="370840">
                <a:tc>
                  <a:txBody>
                    <a:bodyPr/>
                    <a:lstStyle/>
                    <a:p>
                      <a:endParaRPr lang="en-US" dirty="0"/>
                    </a:p>
                  </a:txBody>
                  <a:tcPr/>
                </a:tc>
                <a:tc>
                  <a:txBody>
                    <a:bodyPr/>
                    <a:lstStyle/>
                    <a:p>
                      <a:r>
                        <a:rPr lang="en-US" dirty="0"/>
                        <a:t>Leadership and scholarly</a:t>
                      </a:r>
                      <a:r>
                        <a:rPr lang="en-US" baseline="0" dirty="0"/>
                        <a:t> contribution</a:t>
                      </a:r>
                      <a:endParaRPr lang="en-US" dirty="0"/>
                    </a:p>
                  </a:txBody>
                  <a:tcPr/>
                </a:tc>
                <a:extLst>
                  <a:ext uri="{0D108BD9-81ED-4DB2-BD59-A6C34878D82A}">
                    <a16:rowId xmlns:a16="http://schemas.microsoft.com/office/drawing/2014/main" val="3789832829"/>
                  </a:ext>
                </a:extLst>
              </a:tr>
              <a:tr h="370840">
                <a:tc>
                  <a:txBody>
                    <a:bodyPr/>
                    <a:lstStyle/>
                    <a:p>
                      <a:endParaRPr lang="en-US" dirty="0"/>
                    </a:p>
                  </a:txBody>
                  <a:tcPr/>
                </a:tc>
                <a:tc>
                  <a:txBody>
                    <a:bodyPr/>
                    <a:lstStyle/>
                    <a:p>
                      <a:r>
                        <a:rPr lang="en-US" dirty="0"/>
                        <a:t>Consistently ethical behavior, social</a:t>
                      </a:r>
                      <a:r>
                        <a:rPr lang="en-US" baseline="0" dirty="0"/>
                        <a:t> responsible conduct</a:t>
                      </a:r>
                      <a:endParaRPr lang="en-US" dirty="0"/>
                    </a:p>
                  </a:txBody>
                  <a:tcPr/>
                </a:tc>
                <a:extLst>
                  <a:ext uri="{0D108BD9-81ED-4DB2-BD59-A6C34878D82A}">
                    <a16:rowId xmlns:a16="http://schemas.microsoft.com/office/drawing/2014/main" val="4119384781"/>
                  </a:ext>
                </a:extLst>
              </a:tr>
            </a:tbl>
          </a:graphicData>
        </a:graphic>
      </p:graphicFrame>
    </p:spTree>
    <p:extLst>
      <p:ext uri="{BB962C8B-B14F-4D97-AF65-F5344CB8AC3E}">
        <p14:creationId xmlns:p14="http://schemas.microsoft.com/office/powerpoint/2010/main" val="3503920317"/>
      </p:ext>
    </p:extLst>
  </p:cSld>
  <p:clrMapOvr>
    <a:masterClrMapping/>
  </p:clrMapOvr>
  <p:transition spd="med">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Focus on Variations?</a:t>
            </a:r>
          </a:p>
        </p:txBody>
      </p:sp>
      <p:sp>
        <p:nvSpPr>
          <p:cNvPr id="3" name="Content Placeholder 2"/>
          <p:cNvSpPr>
            <a:spLocks noGrp="1"/>
          </p:cNvSpPr>
          <p:nvPr>
            <p:ph idx="1"/>
          </p:nvPr>
        </p:nvSpPr>
        <p:spPr>
          <a:xfrm>
            <a:off x="457200" y="1600200"/>
            <a:ext cx="5943600" cy="4876800"/>
          </a:xfrm>
        </p:spPr>
        <p:txBody>
          <a:bodyPr/>
          <a:lstStyle/>
          <a:p>
            <a:pPr marL="3175" indent="-3175">
              <a:buNone/>
            </a:pPr>
            <a:r>
              <a:rPr lang="en-US" dirty="0"/>
              <a:t>Community-Engaged Scholarship is a broad term, an </a:t>
            </a:r>
            <a:r>
              <a:rPr lang="en-US" b="1" dirty="0"/>
              <a:t>umbrella</a:t>
            </a:r>
            <a:r>
              <a:rPr lang="en-US" dirty="0"/>
              <a:t> over many different types of activities.</a:t>
            </a:r>
          </a:p>
          <a:p>
            <a:pPr marL="3175" indent="-3175">
              <a:buNone/>
            </a:pPr>
            <a:endParaRPr lang="en-US" sz="1000" dirty="0"/>
          </a:p>
          <a:p>
            <a:pPr marL="3175" indent="-3175">
              <a:buNone/>
            </a:pPr>
            <a:r>
              <a:rPr lang="en-US" dirty="0"/>
              <a:t>It can be </a:t>
            </a:r>
            <a:r>
              <a:rPr lang="en-US" b="1" dirty="0"/>
              <a:t>very confusing </a:t>
            </a:r>
            <a:r>
              <a:rPr lang="en-US" dirty="0"/>
              <a:t>to understand exactly what other people mean when they use any terms associated with Community-Engaged Scholarship.</a:t>
            </a:r>
          </a:p>
          <a:p>
            <a:pPr marL="3175" indent="-3175">
              <a:buNone/>
            </a:pPr>
            <a:endParaRPr lang="en-US" sz="1000" dirty="0"/>
          </a:p>
          <a:p>
            <a:pPr marL="3175" indent="-3175">
              <a:buNone/>
            </a:pPr>
            <a:r>
              <a:rPr lang="en-US" dirty="0"/>
              <a:t>It’s important, when you talk about your own work, that you </a:t>
            </a:r>
            <a:r>
              <a:rPr lang="en-US" b="1" dirty="0"/>
              <a:t>provide enough details </a:t>
            </a:r>
            <a:r>
              <a:rPr lang="en-US" dirty="0"/>
              <a:t>so others can understand what you are talking about and </a:t>
            </a:r>
            <a:r>
              <a:rPr lang="en-US" b="1" dirty="0"/>
              <a:t>situate or connect your community-engaged work to their experience and understanding</a:t>
            </a:r>
            <a:r>
              <a:rPr lang="en-US" dirty="0"/>
              <a:t>.</a:t>
            </a:r>
          </a:p>
        </p:txBody>
      </p:sp>
      <p:pic>
        <p:nvPicPr>
          <p:cNvPr id="4" name="Picture 2" descr="Image of an umbrella to symbolize how the term community engaged scholarship is an umbrella term for many forms of community engagement activities." title="Image of an umbrella."/>
          <p:cNvPicPr>
            <a:picLocks noChangeAspect="1" noChangeArrowheads="1"/>
          </p:cNvPicPr>
          <p:nvPr/>
        </p:nvPicPr>
        <p:blipFill>
          <a:blip r:embed="rId2" cstate="print"/>
          <a:srcRect/>
          <a:stretch>
            <a:fillRect/>
          </a:stretch>
        </p:blipFill>
        <p:spPr bwMode="auto">
          <a:xfrm rot="1800414">
            <a:off x="5775584" y="2138297"/>
            <a:ext cx="2881156" cy="2720822"/>
          </a:xfrm>
          <a:prstGeom prst="rect">
            <a:avLst/>
          </a:prstGeom>
          <a:noFill/>
        </p:spPr>
      </p:pic>
    </p:spTree>
    <p:extLst>
      <p:ext uri="{BB962C8B-B14F-4D97-AF65-F5344CB8AC3E}">
        <p14:creationId xmlns:p14="http://schemas.microsoft.com/office/powerpoint/2010/main" val="4265501432"/>
      </p:ext>
    </p:extLst>
  </p:cSld>
  <p:clrMapOvr>
    <a:masterClrMapping/>
  </p:clrMapOvr>
  <p:transition spd="med">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957" y="739589"/>
            <a:ext cx="8229600" cy="609600"/>
          </a:xfrm>
        </p:spPr>
        <p:txBody>
          <a:bodyPr/>
          <a:lstStyle/>
          <a:p>
            <a:r>
              <a:rPr lang="en-US" dirty="0"/>
              <a:t>Foundational Scholarship is…</a:t>
            </a:r>
            <a:br>
              <a:rPr lang="en-US" sz="2000" dirty="0"/>
            </a:br>
            <a:r>
              <a:rPr lang="en-US" sz="2000" b="0" dirty="0"/>
              <a:t>(See Handout)</a:t>
            </a:r>
            <a:endParaRPr lang="en-US" sz="2000" dirty="0"/>
          </a:p>
        </p:txBody>
      </p:sp>
      <p:sp>
        <p:nvSpPr>
          <p:cNvPr id="3" name="Content Placeholder 2"/>
          <p:cNvSpPr>
            <a:spLocks noGrp="1"/>
          </p:cNvSpPr>
          <p:nvPr>
            <p:ph idx="1"/>
          </p:nvPr>
        </p:nvSpPr>
        <p:spPr>
          <a:xfrm>
            <a:off x="591670" y="1634622"/>
            <a:ext cx="7982174" cy="4747150"/>
          </a:xfrm>
        </p:spPr>
        <p:txBody>
          <a:bodyPr/>
          <a:lstStyle/>
          <a:p>
            <a:pPr marL="0" indent="1588">
              <a:buNone/>
            </a:pPr>
            <a:r>
              <a:rPr lang="en-US" sz="2200" dirty="0"/>
              <a:t>…the body of knowledge that informs and guides your community engagement. It could be:  </a:t>
            </a:r>
          </a:p>
          <a:p>
            <a:pPr marL="914400" lvl="1" indent="-457200">
              <a:buFont typeface="+mj-lt"/>
              <a:buAutoNum type="arabicPeriod"/>
            </a:pPr>
            <a:r>
              <a:rPr lang="en-US" sz="2000" dirty="0"/>
              <a:t>About the issue </a:t>
            </a:r>
          </a:p>
          <a:p>
            <a:pPr marL="914400" lvl="1" indent="-457200">
              <a:buFont typeface="+mj-lt"/>
              <a:buAutoNum type="arabicPeriod"/>
            </a:pPr>
            <a:r>
              <a:rPr lang="en-US" sz="2000" dirty="0"/>
              <a:t>Disciplinary Theories, Conceptual Frameworks, or Models  </a:t>
            </a:r>
          </a:p>
          <a:p>
            <a:pPr marL="914400" lvl="1" indent="-457200">
              <a:buFont typeface="+mj-lt"/>
              <a:buAutoNum type="arabicPeriod"/>
            </a:pPr>
            <a:r>
              <a:rPr lang="en-US" sz="2000" dirty="0"/>
              <a:t>Scholarship of Engagement (</a:t>
            </a:r>
            <a:r>
              <a:rPr lang="en-US" sz="2000" dirty="0" err="1"/>
              <a:t>SoE</a:t>
            </a:r>
            <a:r>
              <a:rPr lang="en-US" sz="2000" dirty="0"/>
              <a:t>)</a:t>
            </a:r>
          </a:p>
          <a:p>
            <a:pPr marL="914400" lvl="1" indent="-457200">
              <a:buFont typeface="+mj-lt"/>
              <a:buAutoNum type="arabicPeriod"/>
            </a:pPr>
            <a:r>
              <a:rPr lang="en-US" sz="2000" dirty="0"/>
              <a:t>Scholarship of Teaching and Learning (</a:t>
            </a:r>
            <a:r>
              <a:rPr lang="en-US" sz="2000" dirty="0" err="1"/>
              <a:t>SoTL</a:t>
            </a:r>
            <a:r>
              <a:rPr lang="en-US" sz="2000" dirty="0"/>
              <a:t>)</a:t>
            </a:r>
          </a:p>
          <a:p>
            <a:pPr marL="914400" lvl="1" indent="-457200">
              <a:buFont typeface="+mj-lt"/>
              <a:buAutoNum type="arabicPeriod"/>
            </a:pPr>
            <a:r>
              <a:rPr lang="en-US" sz="2000" dirty="0"/>
              <a:t>Population, Community, Context, or Setting</a:t>
            </a:r>
          </a:p>
          <a:p>
            <a:pPr marL="914400" lvl="1" indent="-457200">
              <a:buFont typeface="+mj-lt"/>
              <a:buAutoNum type="arabicPeriod"/>
            </a:pPr>
            <a:r>
              <a:rPr lang="en-US" sz="2000" dirty="0"/>
              <a:t>Paradigms, Methodologies, or Approaches</a:t>
            </a:r>
          </a:p>
          <a:p>
            <a:pPr marL="914400" lvl="1" indent="-457200">
              <a:buFont typeface="+mj-lt"/>
              <a:buAutoNum type="arabicPeriod"/>
            </a:pPr>
            <a:r>
              <a:rPr lang="en-US" sz="2000" dirty="0"/>
              <a:t>Collaboration Techniques, Engagement Processes, or Methods</a:t>
            </a:r>
          </a:p>
          <a:p>
            <a:pPr marL="914400" lvl="1" indent="-457200">
              <a:buFont typeface="+mj-lt"/>
              <a:buAutoNum type="arabicPeriod"/>
            </a:pPr>
            <a:r>
              <a:rPr lang="en-US" sz="2000" dirty="0"/>
              <a:t>Reflection, Evaluation, Assessment, or Lessons Learned</a:t>
            </a:r>
          </a:p>
          <a:p>
            <a:pPr marL="914400" lvl="1" indent="-457200">
              <a:buFont typeface="+mj-lt"/>
              <a:buAutoNum type="arabicPeriod"/>
            </a:pPr>
            <a:r>
              <a:rPr lang="en-US" sz="2000" dirty="0"/>
              <a:t>Or any combination</a:t>
            </a:r>
          </a:p>
        </p:txBody>
      </p:sp>
    </p:spTree>
    <p:extLst>
      <p:ext uri="{BB962C8B-B14F-4D97-AF65-F5344CB8AC3E}">
        <p14:creationId xmlns:p14="http://schemas.microsoft.com/office/powerpoint/2010/main" val="2864530389"/>
      </p:ext>
    </p:extLst>
  </p:cSld>
  <p:clrMapOvr>
    <a:masterClrMapping/>
  </p:clrMapOvr>
  <p:transition spd="med">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533400"/>
            <a:ext cx="8229600" cy="838200"/>
          </a:xfrm>
        </p:spPr>
        <p:txBody>
          <a:bodyPr/>
          <a:lstStyle/>
          <a:p>
            <a:r>
              <a:rPr lang="en-US" dirty="0"/>
              <a:t>Ex. 1: Trouble with the Trees</a:t>
            </a:r>
            <a:br>
              <a:rPr lang="en-US" dirty="0"/>
            </a:br>
            <a:r>
              <a:rPr lang="en-US" sz="2000" dirty="0"/>
              <a:t>(Carmichael &amp; McDonough, 2018)</a:t>
            </a:r>
          </a:p>
        </p:txBody>
      </p:sp>
      <p:sp>
        <p:nvSpPr>
          <p:cNvPr id="5" name="Content Placeholder 4"/>
          <p:cNvSpPr>
            <a:spLocks noGrp="1"/>
          </p:cNvSpPr>
          <p:nvPr>
            <p:ph idx="1"/>
          </p:nvPr>
        </p:nvSpPr>
        <p:spPr>
          <a:xfrm>
            <a:off x="457200" y="1524000"/>
            <a:ext cx="8229600" cy="5029200"/>
          </a:xfrm>
        </p:spPr>
        <p:txBody>
          <a:bodyPr/>
          <a:lstStyle/>
          <a:p>
            <a:pPr marL="0" indent="0">
              <a:buNone/>
            </a:pPr>
            <a:r>
              <a:rPr lang="en-US" sz="2200" dirty="0"/>
              <a:t>A community-engaged forestry researcher seeks to understand why residents in certain neighborhoods do not want free street trees planted in front of their houses. Why is there resistance to an idea that makes good environmental sense?</a:t>
            </a:r>
          </a:p>
          <a:p>
            <a:pPr marL="0" indent="0">
              <a:buNone/>
            </a:pPr>
            <a:endParaRPr lang="en-US" sz="1000" dirty="0"/>
          </a:p>
          <a:p>
            <a:pPr marL="0" indent="0">
              <a:buNone/>
            </a:pPr>
            <a:r>
              <a:rPr lang="en-US" sz="2200" dirty="0"/>
              <a:t>Foundational scholarship includes:</a:t>
            </a:r>
          </a:p>
          <a:p>
            <a:r>
              <a:rPr lang="en-US" sz="2200" dirty="0"/>
              <a:t>Environmental benefits of urban tree canopy and community forestry (social issue being addressed)</a:t>
            </a:r>
          </a:p>
          <a:p>
            <a:r>
              <a:rPr lang="en-US" sz="2200" dirty="0"/>
              <a:t>Political ecology, critical race theory (disciplinary and interdisciplinary theories)</a:t>
            </a:r>
          </a:p>
          <a:p>
            <a:r>
              <a:rPr lang="en-US" sz="2200" dirty="0"/>
              <a:t>Community engaged research (paradigm, methodology, approach)</a:t>
            </a:r>
          </a:p>
          <a:p>
            <a:r>
              <a:rPr lang="en-US" sz="2200" dirty="0"/>
              <a:t>Heritage narratives (collaboration technique, method, engagement process)</a:t>
            </a:r>
          </a:p>
          <a:p>
            <a:pPr marL="0" indent="0">
              <a:buNone/>
            </a:pPr>
            <a:endParaRPr lang="en-US" sz="2200" dirty="0"/>
          </a:p>
          <a:p>
            <a:pPr marL="0" indent="0">
              <a:buNone/>
            </a:pPr>
            <a:endParaRPr lang="en-US" sz="2200" dirty="0"/>
          </a:p>
          <a:p>
            <a:pPr marL="0" indent="0">
              <a:buNone/>
            </a:pPr>
            <a:endParaRPr lang="en-US" sz="2200" dirty="0"/>
          </a:p>
        </p:txBody>
      </p:sp>
    </p:spTree>
    <p:extLst>
      <p:ext uri="{BB962C8B-B14F-4D97-AF65-F5344CB8AC3E}">
        <p14:creationId xmlns:p14="http://schemas.microsoft.com/office/powerpoint/2010/main" val="4005320982"/>
      </p:ext>
    </p:extLst>
  </p:cSld>
  <p:clrMapOvr>
    <a:masterClrMapping/>
  </p:clrMapOvr>
  <p:transition spd="med">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4634" y="990600"/>
            <a:ext cx="8229600" cy="609600"/>
          </a:xfrm>
        </p:spPr>
        <p:txBody>
          <a:bodyPr/>
          <a:lstStyle/>
          <a:p>
            <a:r>
              <a:rPr lang="en-US" dirty="0"/>
              <a:t>Ex. 2: Family Story Project Ronald McDonald House, Durham, NC</a:t>
            </a:r>
            <a:br>
              <a:rPr lang="en-US" dirty="0"/>
            </a:br>
            <a:r>
              <a:rPr lang="en-US" sz="1800" dirty="0"/>
              <a:t>(Denice Kendall Comer, https://discovery.indstate.edu/jcehe/index.php/joce/article/view/474/)</a:t>
            </a:r>
          </a:p>
        </p:txBody>
      </p:sp>
      <p:sp>
        <p:nvSpPr>
          <p:cNvPr id="5" name="Content Placeholder 4"/>
          <p:cNvSpPr>
            <a:spLocks noGrp="1"/>
          </p:cNvSpPr>
          <p:nvPr>
            <p:ph idx="1"/>
          </p:nvPr>
        </p:nvSpPr>
        <p:spPr>
          <a:xfrm>
            <a:off x="453483" y="2286000"/>
            <a:ext cx="8229600" cy="4343400"/>
          </a:xfrm>
        </p:spPr>
        <p:txBody>
          <a:bodyPr/>
          <a:lstStyle/>
          <a:p>
            <a:pPr marL="0" indent="0">
              <a:buNone/>
            </a:pPr>
            <a:r>
              <a:rPr lang="en-US" sz="2200" dirty="0"/>
              <a:t>A faculty member involves pre-health students in a service-learning course, where family members, sick children, and university students partner together to help children write about and portray their experiences coping with serious illnesses. Booklets of stories and photos are co-developed each year with the families.</a:t>
            </a:r>
          </a:p>
          <a:p>
            <a:pPr marL="0" indent="0">
              <a:buNone/>
            </a:pPr>
            <a:endParaRPr lang="en-US" sz="1000" dirty="0"/>
          </a:p>
          <a:p>
            <a:pPr marL="0" indent="0">
              <a:buNone/>
            </a:pPr>
            <a:r>
              <a:rPr lang="en-US" sz="2200" dirty="0"/>
              <a:t>Foundational scholarship includes</a:t>
            </a:r>
          </a:p>
          <a:p>
            <a:r>
              <a:rPr lang="en-US" sz="2200" dirty="0"/>
              <a:t>Narratives about health (paradigm, methodology)</a:t>
            </a:r>
          </a:p>
          <a:p>
            <a:r>
              <a:rPr lang="en-US" sz="2200" dirty="0"/>
              <a:t>Ethics, especially working with sick children (population, community, context)</a:t>
            </a:r>
          </a:p>
          <a:p>
            <a:r>
              <a:rPr lang="en-US" sz="2200" dirty="0" err="1"/>
              <a:t>Photovoice</a:t>
            </a:r>
            <a:r>
              <a:rPr lang="en-US" sz="2200" dirty="0"/>
              <a:t> (techniques, methods or approaches)</a:t>
            </a:r>
          </a:p>
        </p:txBody>
      </p:sp>
    </p:spTree>
    <p:extLst>
      <p:ext uri="{BB962C8B-B14F-4D97-AF65-F5344CB8AC3E}">
        <p14:creationId xmlns:p14="http://schemas.microsoft.com/office/powerpoint/2010/main" val="1145021952"/>
      </p:ext>
    </p:extLst>
  </p:cSld>
  <p:clrMapOvr>
    <a:masterClrMapping/>
  </p:clrMapOvr>
  <p:transition spd="med">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429" y="609600"/>
            <a:ext cx="8229600" cy="609600"/>
          </a:xfrm>
        </p:spPr>
        <p:txBody>
          <a:bodyPr/>
          <a:lstStyle/>
          <a:p>
            <a:r>
              <a:rPr lang="en-US" dirty="0"/>
              <a:t>Ex. 3: Weekend Backpack Program</a:t>
            </a:r>
          </a:p>
        </p:txBody>
      </p:sp>
      <p:sp>
        <p:nvSpPr>
          <p:cNvPr id="3" name="Content Placeholder 2"/>
          <p:cNvSpPr>
            <a:spLocks noGrp="1"/>
          </p:cNvSpPr>
          <p:nvPr>
            <p:ph idx="1"/>
          </p:nvPr>
        </p:nvSpPr>
        <p:spPr>
          <a:xfrm>
            <a:off x="468086" y="1447800"/>
            <a:ext cx="8382000" cy="4811751"/>
          </a:xfrm>
        </p:spPr>
        <p:txBody>
          <a:bodyPr/>
          <a:lstStyle/>
          <a:p>
            <a:pPr marL="0" indent="0">
              <a:buNone/>
            </a:pPr>
            <a:r>
              <a:rPr lang="en-US" sz="2200" dirty="0"/>
              <a:t>A community-engaged social work graduate student is studying the early stage impacts of a weekend backpack food program on reducing hunger for middle school children living in a low income housing community.</a:t>
            </a:r>
          </a:p>
          <a:p>
            <a:pPr marL="0" indent="0">
              <a:buNone/>
            </a:pPr>
            <a:endParaRPr lang="en-US" sz="1000" dirty="0"/>
          </a:p>
          <a:p>
            <a:pPr marL="0" indent="0">
              <a:buNone/>
            </a:pPr>
            <a:r>
              <a:rPr lang="en-US" sz="2200" dirty="0"/>
              <a:t>Foundational scholarship includes: </a:t>
            </a:r>
          </a:p>
          <a:p>
            <a:r>
              <a:rPr lang="en-US" sz="2200" dirty="0"/>
              <a:t>research about food insecurity and hunger (social issue of concern) </a:t>
            </a:r>
          </a:p>
          <a:p>
            <a:r>
              <a:rPr lang="en-US" sz="2200" dirty="0"/>
              <a:t>program implementation in low income housing communities (scholar’s discipline or field) </a:t>
            </a:r>
          </a:p>
          <a:p>
            <a:r>
              <a:rPr lang="en-US" sz="2200" dirty="0"/>
              <a:t>effective practices for engaging middle school children (population)</a:t>
            </a:r>
          </a:p>
          <a:p>
            <a:r>
              <a:rPr lang="en-US" sz="2200" dirty="0"/>
              <a:t>developmental evaluation (evaluation, assessment, reflection, assessment)</a:t>
            </a:r>
          </a:p>
        </p:txBody>
      </p:sp>
    </p:spTree>
    <p:extLst>
      <p:ext uri="{BB962C8B-B14F-4D97-AF65-F5344CB8AC3E}">
        <p14:creationId xmlns:p14="http://schemas.microsoft.com/office/powerpoint/2010/main" val="700217522"/>
      </p:ext>
    </p:extLst>
  </p:cSld>
  <p:clrMapOvr>
    <a:masterClrMapping/>
  </p:clrMapOvr>
  <p:transition spd="med">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Man Up article in JCES: </a:t>
            </a:r>
            <a:br>
              <a:rPr lang="en-US" dirty="0"/>
            </a:br>
            <a:r>
              <a:rPr lang="en-US" dirty="0"/>
              <a:t>Example of Foundational Scholarship </a:t>
            </a:r>
          </a:p>
        </p:txBody>
      </p:sp>
      <p:sp>
        <p:nvSpPr>
          <p:cNvPr id="3" name="Content Placeholder 2"/>
          <p:cNvSpPr>
            <a:spLocks noGrp="1"/>
          </p:cNvSpPr>
          <p:nvPr>
            <p:ph idx="1"/>
          </p:nvPr>
        </p:nvSpPr>
        <p:spPr>
          <a:xfrm>
            <a:off x="457200" y="1600200"/>
            <a:ext cx="2113878" cy="2209800"/>
          </a:xfrm>
        </p:spPr>
        <p:txBody>
          <a:bodyPr/>
          <a:lstStyle/>
          <a:p>
            <a:endParaRPr lang="en-US" dirty="0"/>
          </a:p>
        </p:txBody>
      </p:sp>
      <p:pic>
        <p:nvPicPr>
          <p:cNvPr id="133122" name="Picture 2" descr="http://jces.ua.edu/wp-content/uploads/2012/06/Picture-82.png"/>
          <p:cNvPicPr>
            <a:picLocks noChangeAspect="1" noChangeArrowheads="1"/>
          </p:cNvPicPr>
          <p:nvPr/>
        </p:nvPicPr>
        <p:blipFill>
          <a:blip r:embed="rId3" cstate="print"/>
          <a:srcRect b="11392"/>
          <a:stretch>
            <a:fillRect/>
          </a:stretch>
        </p:blipFill>
        <p:spPr bwMode="auto">
          <a:xfrm>
            <a:off x="2769684" y="1602890"/>
            <a:ext cx="6144235" cy="4883972"/>
          </a:xfrm>
          <a:prstGeom prst="rect">
            <a:avLst/>
          </a:prstGeom>
          <a:noFill/>
          <a:ln w="38100">
            <a:solidFill>
              <a:schemeClr val="tx1"/>
            </a:solidFill>
          </a:ln>
        </p:spPr>
      </p:pic>
      <p:pic>
        <p:nvPicPr>
          <p:cNvPr id="133123" name="Picture 3"/>
          <p:cNvPicPr>
            <a:picLocks noChangeAspect="1" noChangeArrowheads="1"/>
          </p:cNvPicPr>
          <p:nvPr/>
        </p:nvPicPr>
        <p:blipFill>
          <a:blip r:embed="rId4" cstate="print"/>
          <a:srcRect l="31034" t="45905" r="43621" b="4634"/>
          <a:stretch>
            <a:fillRect/>
          </a:stretch>
        </p:blipFill>
        <p:spPr bwMode="auto">
          <a:xfrm>
            <a:off x="112889" y="1501228"/>
            <a:ext cx="2617076" cy="4085842"/>
          </a:xfrm>
          <a:prstGeom prst="rect">
            <a:avLst/>
          </a:prstGeom>
          <a:noFill/>
          <a:ln w="9525">
            <a:noFill/>
            <a:miter lim="800000"/>
            <a:headEnd/>
            <a:tailEnd/>
          </a:ln>
        </p:spPr>
      </p:pic>
    </p:spTree>
    <p:extLst>
      <p:ext uri="{BB962C8B-B14F-4D97-AF65-F5344CB8AC3E}">
        <p14:creationId xmlns:p14="http://schemas.microsoft.com/office/powerpoint/2010/main" val="2211181325"/>
      </p:ext>
    </p:extLst>
  </p:cSld>
  <p:clrMapOvr>
    <a:masterClrMapping/>
  </p:clrMapOvr>
  <p:transition spd="med">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1902C-466F-4B7B-8298-CE015E5EA378}"/>
              </a:ext>
            </a:extLst>
          </p:cNvPr>
          <p:cNvSpPr>
            <a:spLocks noGrp="1"/>
          </p:cNvSpPr>
          <p:nvPr>
            <p:ph type="title"/>
          </p:nvPr>
        </p:nvSpPr>
        <p:spPr>
          <a:xfrm>
            <a:off x="457200" y="829636"/>
            <a:ext cx="8229600" cy="609600"/>
          </a:xfrm>
        </p:spPr>
        <p:txBody>
          <a:bodyPr/>
          <a:lstStyle/>
          <a:p>
            <a:r>
              <a:rPr lang="en-US" dirty="0"/>
              <a:t>Resource:</a:t>
            </a:r>
            <a:br>
              <a:rPr lang="en-US" dirty="0"/>
            </a:br>
            <a:r>
              <a:rPr lang="en-US" dirty="0"/>
              <a:t>Creswell &amp; Poth (2018)</a:t>
            </a:r>
            <a:br>
              <a:rPr lang="en-US" dirty="0"/>
            </a:br>
            <a:endParaRPr lang="en-US" dirty="0"/>
          </a:p>
        </p:txBody>
      </p:sp>
      <p:pic>
        <p:nvPicPr>
          <p:cNvPr id="5" name="Content Placeholder 4">
            <a:extLst>
              <a:ext uri="{FF2B5EF4-FFF2-40B4-BE49-F238E27FC236}">
                <a16:creationId xmlns:a16="http://schemas.microsoft.com/office/drawing/2014/main" id="{F45168EC-6CAB-40E0-9BF1-382F831644AA}"/>
              </a:ext>
            </a:extLst>
          </p:cNvPr>
          <p:cNvPicPr>
            <a:picLocks noGrp="1" noChangeAspect="1"/>
          </p:cNvPicPr>
          <p:nvPr>
            <p:ph sz="half" idx="1"/>
          </p:nvPr>
        </p:nvPicPr>
        <p:blipFill rotWithShape="1">
          <a:blip r:embed="rId2"/>
          <a:srcRect l="20950" t="16791" r="45811" b="5560"/>
          <a:stretch/>
        </p:blipFill>
        <p:spPr>
          <a:xfrm>
            <a:off x="844582" y="1622531"/>
            <a:ext cx="3914455" cy="5143788"/>
          </a:xfrm>
        </p:spPr>
      </p:pic>
      <p:sp>
        <p:nvSpPr>
          <p:cNvPr id="7" name="Content Placeholder 6">
            <a:extLst>
              <a:ext uri="{FF2B5EF4-FFF2-40B4-BE49-F238E27FC236}">
                <a16:creationId xmlns:a16="http://schemas.microsoft.com/office/drawing/2014/main" id="{62227CB8-9D80-4950-B1DF-C5340EF27824}"/>
              </a:ext>
            </a:extLst>
          </p:cNvPr>
          <p:cNvSpPr>
            <a:spLocks noGrp="1"/>
          </p:cNvSpPr>
          <p:nvPr>
            <p:ph sz="half" idx="2"/>
          </p:nvPr>
        </p:nvSpPr>
        <p:spPr>
          <a:xfrm>
            <a:off x="5262471" y="2286000"/>
            <a:ext cx="3740727" cy="2286000"/>
          </a:xfrm>
        </p:spPr>
        <p:txBody>
          <a:bodyPr/>
          <a:lstStyle/>
          <a:p>
            <a:r>
              <a:rPr lang="en-US" dirty="0"/>
              <a:t>Explains how research choices need to align throughout the research design process</a:t>
            </a:r>
          </a:p>
          <a:p>
            <a:endParaRPr lang="en-US" dirty="0"/>
          </a:p>
          <a:p>
            <a:r>
              <a:rPr lang="en-US" dirty="0"/>
              <a:t>Provides summaries of postmodern perspectives</a:t>
            </a:r>
          </a:p>
          <a:p>
            <a:endParaRPr lang="en-US" dirty="0"/>
          </a:p>
          <a:p>
            <a:r>
              <a:rPr lang="en-US" dirty="0"/>
              <a:t>Also discusses interpretive research traditions</a:t>
            </a:r>
          </a:p>
        </p:txBody>
      </p:sp>
    </p:spTree>
    <p:extLst>
      <p:ext uri="{BB962C8B-B14F-4D97-AF65-F5344CB8AC3E}">
        <p14:creationId xmlns:p14="http://schemas.microsoft.com/office/powerpoint/2010/main" val="4171601273"/>
      </p:ext>
    </p:extLst>
  </p:cSld>
  <p:clrMapOvr>
    <a:masterClrMapping/>
  </p:clrMapOvr>
  <p:transition spd="med">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90139-90D3-405F-A5D8-B8EC7E336A48}"/>
              </a:ext>
            </a:extLst>
          </p:cNvPr>
          <p:cNvSpPr>
            <a:spLocks noGrp="1"/>
          </p:cNvSpPr>
          <p:nvPr>
            <p:ph type="title"/>
          </p:nvPr>
        </p:nvSpPr>
        <p:spPr/>
        <p:txBody>
          <a:bodyPr/>
          <a:lstStyle/>
          <a:p>
            <a:r>
              <a:rPr lang="en-US" dirty="0"/>
              <a:t>Resource:</a:t>
            </a:r>
            <a:br>
              <a:rPr lang="en-US" dirty="0"/>
            </a:br>
            <a:r>
              <a:rPr lang="en-US" dirty="0"/>
              <a:t>Vaugh &amp; Jacquez (2020)</a:t>
            </a:r>
          </a:p>
        </p:txBody>
      </p:sp>
      <p:pic>
        <p:nvPicPr>
          <p:cNvPr id="7" name="Content Placeholder 6">
            <a:extLst>
              <a:ext uri="{FF2B5EF4-FFF2-40B4-BE49-F238E27FC236}">
                <a16:creationId xmlns:a16="http://schemas.microsoft.com/office/drawing/2014/main" id="{A4B0630D-0B84-444C-B0F7-9BFEA3317057}"/>
              </a:ext>
            </a:extLst>
          </p:cNvPr>
          <p:cNvPicPr>
            <a:picLocks noGrp="1" noChangeAspect="1"/>
          </p:cNvPicPr>
          <p:nvPr>
            <p:ph sz="half" idx="1"/>
          </p:nvPr>
        </p:nvPicPr>
        <p:blipFill rotWithShape="1">
          <a:blip r:embed="rId2"/>
          <a:srcRect l="19302" t="22637" r="31801" b="8506"/>
          <a:stretch/>
        </p:blipFill>
        <p:spPr>
          <a:xfrm>
            <a:off x="437417" y="1867328"/>
            <a:ext cx="5434520" cy="4304872"/>
          </a:xfrm>
          <a:ln w="38100"/>
        </p:spPr>
      </p:pic>
      <p:sp>
        <p:nvSpPr>
          <p:cNvPr id="5" name="Content Placeholder 4">
            <a:extLst>
              <a:ext uri="{FF2B5EF4-FFF2-40B4-BE49-F238E27FC236}">
                <a16:creationId xmlns:a16="http://schemas.microsoft.com/office/drawing/2014/main" id="{5662E8F2-5973-4159-B14B-14F9153A3D37}"/>
              </a:ext>
            </a:extLst>
          </p:cNvPr>
          <p:cNvSpPr>
            <a:spLocks noGrp="1"/>
          </p:cNvSpPr>
          <p:nvPr>
            <p:ph sz="half" idx="2"/>
          </p:nvPr>
        </p:nvSpPr>
        <p:spPr>
          <a:xfrm>
            <a:off x="6112613" y="2360486"/>
            <a:ext cx="2918370" cy="3156735"/>
          </a:xfrm>
        </p:spPr>
        <p:txBody>
          <a:bodyPr/>
          <a:lstStyle/>
          <a:p>
            <a:r>
              <a:rPr lang="en-US" dirty="0"/>
              <a:t>Fantastic 2-page table that lists out participatory research traditions, including some innovative ones.</a:t>
            </a:r>
          </a:p>
          <a:p>
            <a:endParaRPr lang="en-US" dirty="0"/>
          </a:p>
          <a:p>
            <a:r>
              <a:rPr lang="en-US" dirty="0"/>
              <a:t>Solid discussion of participation choice points among IAP2’s inform, consult, involve, collaborate, &amp; empower</a:t>
            </a:r>
          </a:p>
          <a:p>
            <a:endParaRPr lang="en-US" dirty="0"/>
          </a:p>
        </p:txBody>
      </p:sp>
    </p:spTree>
    <p:extLst>
      <p:ext uri="{BB962C8B-B14F-4D97-AF65-F5344CB8AC3E}">
        <p14:creationId xmlns:p14="http://schemas.microsoft.com/office/powerpoint/2010/main" val="1012845713"/>
      </p:ext>
    </p:extLst>
  </p:cSld>
  <p:clrMapOvr>
    <a:masterClrMapping/>
  </p:clrMapOvr>
  <p:transition spd="med">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0F3766-20FA-FB4B-ABE8-C0CFBD0918D9}"/>
              </a:ext>
            </a:extLst>
          </p:cNvPr>
          <p:cNvSpPr>
            <a:spLocks noGrp="1"/>
          </p:cNvSpPr>
          <p:nvPr>
            <p:ph type="title"/>
          </p:nvPr>
        </p:nvSpPr>
        <p:spPr>
          <a:xfrm>
            <a:off x="457200" y="1295400"/>
            <a:ext cx="8229600" cy="609600"/>
          </a:xfrm>
        </p:spPr>
        <p:txBody>
          <a:bodyPr/>
          <a:lstStyle/>
          <a:p>
            <a:r>
              <a:rPr lang="en-US" dirty="0"/>
              <a:t>Resource:</a:t>
            </a:r>
            <a:br>
              <a:rPr lang="en-US" dirty="0"/>
            </a:br>
            <a:r>
              <a:rPr lang="en-US" dirty="0"/>
              <a:t>Theoretical frameworks for engaged teaching and learning (</a:t>
            </a:r>
            <a:r>
              <a:rPr lang="en-US" dirty="0" err="1"/>
              <a:t>chpt</a:t>
            </a:r>
            <a:r>
              <a:rPr lang="en-US" dirty="0"/>
              <a:t>. 2)</a:t>
            </a:r>
            <a:br>
              <a:rPr lang="en-US" dirty="0"/>
            </a:br>
            <a:r>
              <a:rPr lang="en-US" dirty="0"/>
              <a:t>Welch &amp; Plaxton-Moore (2019)</a:t>
            </a:r>
          </a:p>
        </p:txBody>
      </p:sp>
      <p:pic>
        <p:nvPicPr>
          <p:cNvPr id="10" name="Content Placeholder 9">
            <a:extLst>
              <a:ext uri="{FF2B5EF4-FFF2-40B4-BE49-F238E27FC236}">
                <a16:creationId xmlns:a16="http://schemas.microsoft.com/office/drawing/2014/main" id="{32EC9911-D65B-7B3D-DE26-66B2B782F304}"/>
              </a:ext>
            </a:extLst>
          </p:cNvPr>
          <p:cNvPicPr>
            <a:picLocks noGrp="1" noChangeAspect="1"/>
          </p:cNvPicPr>
          <p:nvPr>
            <p:ph sz="half" idx="1"/>
          </p:nvPr>
        </p:nvPicPr>
        <p:blipFill rotWithShape="1">
          <a:blip r:embed="rId2"/>
          <a:srcRect l="33732" t="19988" r="11489" b="6491"/>
          <a:stretch/>
        </p:blipFill>
        <p:spPr>
          <a:xfrm>
            <a:off x="631373" y="2800142"/>
            <a:ext cx="5236027" cy="3952892"/>
          </a:xfrm>
          <a:ln w="38100"/>
        </p:spPr>
      </p:pic>
      <p:sp>
        <p:nvSpPr>
          <p:cNvPr id="8" name="Content Placeholder 7">
            <a:extLst>
              <a:ext uri="{FF2B5EF4-FFF2-40B4-BE49-F238E27FC236}">
                <a16:creationId xmlns:a16="http://schemas.microsoft.com/office/drawing/2014/main" id="{1771F12F-1428-2527-FB8C-E9432E118AC8}"/>
              </a:ext>
            </a:extLst>
          </p:cNvPr>
          <p:cNvSpPr>
            <a:spLocks noGrp="1"/>
          </p:cNvSpPr>
          <p:nvPr>
            <p:ph sz="half" idx="2"/>
          </p:nvPr>
        </p:nvSpPr>
        <p:spPr>
          <a:xfrm>
            <a:off x="6161314" y="2928254"/>
            <a:ext cx="2251365" cy="3439887"/>
          </a:xfrm>
        </p:spPr>
        <p:txBody>
          <a:bodyPr/>
          <a:lstStyle/>
          <a:p>
            <a:r>
              <a:rPr lang="en-US" dirty="0"/>
              <a:t>Reviews type &amp; foci for courses</a:t>
            </a:r>
          </a:p>
          <a:p>
            <a:endParaRPr lang="en-US" dirty="0"/>
          </a:p>
          <a:p>
            <a:r>
              <a:rPr lang="en-US" dirty="0"/>
              <a:t>Mentions critical-service learning, liberating service-learning, and decolonizing service-learning</a:t>
            </a:r>
          </a:p>
          <a:p>
            <a:endParaRPr lang="en-US" dirty="0"/>
          </a:p>
        </p:txBody>
      </p:sp>
    </p:spTree>
    <p:extLst>
      <p:ext uri="{BB962C8B-B14F-4D97-AF65-F5344CB8AC3E}">
        <p14:creationId xmlns:p14="http://schemas.microsoft.com/office/powerpoint/2010/main" val="2168855178"/>
      </p:ext>
    </p:extLst>
  </p:cSld>
  <p:clrMapOvr>
    <a:masterClrMapping/>
  </p:clrMapOvr>
  <p:transition spd="med">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Foundational Scholarship Worksheet</a:t>
            </a:r>
            <a:br>
              <a:rPr lang="en-US" dirty="0"/>
            </a:br>
            <a:r>
              <a:rPr lang="en-US" sz="2000" dirty="0"/>
              <a:t>(Doberneck et al, 2017)</a:t>
            </a:r>
          </a:p>
        </p:txBody>
      </p:sp>
      <p:pic>
        <p:nvPicPr>
          <p:cNvPr id="4" name="Content Placeholder 3"/>
          <p:cNvPicPr>
            <a:picLocks noGrp="1" noChangeAspect="1"/>
          </p:cNvPicPr>
          <p:nvPr>
            <p:ph idx="1"/>
          </p:nvPr>
        </p:nvPicPr>
        <p:blipFill rotWithShape="1">
          <a:blip r:embed="rId2"/>
          <a:srcRect l="14912" t="24098" r="64765" b="5660"/>
          <a:stretch/>
        </p:blipFill>
        <p:spPr>
          <a:xfrm>
            <a:off x="1842447" y="1487604"/>
            <a:ext cx="5131558" cy="4988257"/>
          </a:xfrm>
          <a:prstGeom prst="rect">
            <a:avLst/>
          </a:prstGeom>
          <a:ln w="57150"/>
        </p:spPr>
      </p:pic>
    </p:spTree>
    <p:extLst>
      <p:ext uri="{BB962C8B-B14F-4D97-AF65-F5344CB8AC3E}">
        <p14:creationId xmlns:p14="http://schemas.microsoft.com/office/powerpoint/2010/main" val="2993812356"/>
      </p:ext>
    </p:extLst>
  </p:cSld>
  <p:clrMapOvr>
    <a:masterClrMapping/>
  </p:clrMapOvr>
  <p:transition spd="med">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73549-3086-4D70-91BF-35591304142B}"/>
              </a:ext>
            </a:extLst>
          </p:cNvPr>
          <p:cNvSpPr>
            <a:spLocks noGrp="1"/>
          </p:cNvSpPr>
          <p:nvPr>
            <p:ph type="title"/>
          </p:nvPr>
        </p:nvSpPr>
        <p:spPr>
          <a:xfrm>
            <a:off x="457200" y="809090"/>
            <a:ext cx="8229600" cy="609600"/>
          </a:xfrm>
        </p:spPr>
        <p:txBody>
          <a:bodyPr/>
          <a:lstStyle/>
          <a:p>
            <a:r>
              <a:rPr lang="en-US" dirty="0"/>
              <a:t>Pause to share….tell us about your foundational scholarship?</a:t>
            </a:r>
          </a:p>
        </p:txBody>
      </p:sp>
      <p:sp>
        <p:nvSpPr>
          <p:cNvPr id="3" name="Content Placeholder 2">
            <a:extLst>
              <a:ext uri="{FF2B5EF4-FFF2-40B4-BE49-F238E27FC236}">
                <a16:creationId xmlns:a16="http://schemas.microsoft.com/office/drawing/2014/main" id="{103B9725-402C-4C7A-A64B-335ABBD20F65}"/>
              </a:ext>
            </a:extLst>
          </p:cNvPr>
          <p:cNvSpPr>
            <a:spLocks noGrp="1"/>
          </p:cNvSpPr>
          <p:nvPr>
            <p:ph idx="1"/>
          </p:nvPr>
        </p:nvSpPr>
        <p:spPr>
          <a:xfrm>
            <a:off x="457200" y="1981200"/>
            <a:ext cx="8229600" cy="2209800"/>
          </a:xfrm>
        </p:spPr>
        <p:txBody>
          <a:bodyPr/>
          <a:lstStyle/>
          <a:p>
            <a:r>
              <a:rPr lang="en-US" sz="2800" dirty="0"/>
              <a:t>What are the theories, conceptual frameworks, or best practices you are using to guide your community work? </a:t>
            </a:r>
          </a:p>
        </p:txBody>
      </p:sp>
      <p:pic>
        <p:nvPicPr>
          <p:cNvPr id="5" name="Picture 2" descr="Circle image of two brown hands. Hand on the left holds an image of a silhouette of human head made of gears that are slowly dumping into the brown hand on the right that is catching them.&#10;&#10;This image is used to indicate a time where we debrief an activity &amp; identify interesting ideas from a group brainstorm.">
            <a:extLst>
              <a:ext uri="{FF2B5EF4-FFF2-40B4-BE49-F238E27FC236}">
                <a16:creationId xmlns:a16="http://schemas.microsoft.com/office/drawing/2014/main" id="{76BA6908-01B3-4B34-6675-987D0A9032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1508" y="3859175"/>
            <a:ext cx="2563396" cy="264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909478"/>
      </p:ext>
    </p:extLst>
  </p:cSld>
  <p:clrMapOvr>
    <a:masterClrMapping/>
  </p:clrMapOvr>
  <p:transition spd="med">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Focus on Variations? Continued</a:t>
            </a:r>
          </a:p>
        </p:txBody>
      </p:sp>
      <p:sp>
        <p:nvSpPr>
          <p:cNvPr id="3" name="Content Placeholder 2"/>
          <p:cNvSpPr>
            <a:spLocks noGrp="1"/>
          </p:cNvSpPr>
          <p:nvPr>
            <p:ph idx="1"/>
          </p:nvPr>
        </p:nvSpPr>
        <p:spPr>
          <a:xfrm>
            <a:off x="457200" y="1600200"/>
            <a:ext cx="8229600" cy="4953000"/>
          </a:xfrm>
        </p:spPr>
        <p:txBody>
          <a:bodyPr/>
          <a:lstStyle/>
          <a:p>
            <a:r>
              <a:rPr lang="en-US" dirty="0"/>
              <a:t>Avoids the </a:t>
            </a:r>
            <a:r>
              <a:rPr lang="en-US" b="1" dirty="0"/>
              <a:t>tyranny of “one size fits all” mentality </a:t>
            </a:r>
            <a:r>
              <a:rPr lang="en-US" dirty="0"/>
              <a:t>and the associated underlying assumption that it has to be my size (not yours).</a:t>
            </a:r>
          </a:p>
          <a:p>
            <a:endParaRPr lang="en-US" sz="1000" dirty="0"/>
          </a:p>
          <a:p>
            <a:r>
              <a:rPr lang="en-US" dirty="0"/>
              <a:t>Helps </a:t>
            </a:r>
            <a:r>
              <a:rPr lang="en-US" b="1" dirty="0"/>
              <a:t>clarify conversations between you and your community partners</a:t>
            </a:r>
            <a:r>
              <a:rPr lang="en-US" dirty="0"/>
              <a:t>—what exactly are their needs and expectations? What are yours? How might you work together to meet them?</a:t>
            </a:r>
          </a:p>
          <a:p>
            <a:endParaRPr lang="en-US" sz="1000" dirty="0"/>
          </a:p>
          <a:p>
            <a:r>
              <a:rPr lang="en-US" dirty="0"/>
              <a:t>Provides guidance for </a:t>
            </a:r>
            <a:r>
              <a:rPr lang="en-US" b="1" dirty="0"/>
              <a:t>how you talk about your own </a:t>
            </a:r>
            <a:r>
              <a:rPr lang="en-US" dirty="0"/>
              <a:t>community-engaged </a:t>
            </a:r>
            <a:r>
              <a:rPr lang="en-US" b="1" dirty="0"/>
              <a:t>scholarship</a:t>
            </a:r>
            <a:r>
              <a:rPr lang="en-US" dirty="0"/>
              <a:t> in a way that others can understand you better.</a:t>
            </a:r>
          </a:p>
          <a:p>
            <a:endParaRPr lang="en-US" sz="1000" dirty="0"/>
          </a:p>
          <a:p>
            <a:r>
              <a:rPr lang="en-US" dirty="0"/>
              <a:t>Helps you </a:t>
            </a:r>
            <a:r>
              <a:rPr lang="en-US" b="1" dirty="0"/>
              <a:t>identify others who think about, practice, and write about work similar to yours</a:t>
            </a:r>
            <a:r>
              <a:rPr lang="en-US" dirty="0"/>
              <a:t>—locate your work in relation to the discourse about community-engaged scholarship.</a:t>
            </a:r>
          </a:p>
        </p:txBody>
      </p:sp>
    </p:spTree>
    <p:extLst>
      <p:ext uri="{BB962C8B-B14F-4D97-AF65-F5344CB8AC3E}">
        <p14:creationId xmlns:p14="http://schemas.microsoft.com/office/powerpoint/2010/main" val="2172711558"/>
      </p:ext>
    </p:extLst>
  </p:cSld>
  <p:clrMapOvr>
    <a:masterClrMapping/>
  </p:clrMapOvr>
  <p:transition spd="med">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“Engaged” Incorporates Community Knowledge</a:t>
            </a:r>
          </a:p>
        </p:txBody>
      </p:sp>
      <p:grpSp>
        <p:nvGrpSpPr>
          <p:cNvPr id="4" name="Group 3" descr="Diagram of the Community Engaged Scholarship Figure, which indicates: scholarship informs and guides your experiences with community engagement, which in turn then, generate new scholarship and practice for both academic audiences and public audiences. This is all done in collaboration with community partners and includes their local, indigenous, or practitioner knowledge. The &quot;in collaboration with community partners&quot; part of the digram is circled."/>
          <p:cNvGrpSpPr/>
          <p:nvPr/>
        </p:nvGrpSpPr>
        <p:grpSpPr>
          <a:xfrm>
            <a:off x="1066800" y="1524001"/>
            <a:ext cx="7010400" cy="4876799"/>
            <a:chOff x="1066800" y="1524001"/>
            <a:chExt cx="7010400" cy="4876799"/>
          </a:xfrm>
        </p:grpSpPr>
        <p:sp>
          <p:nvSpPr>
            <p:cNvPr id="5" name="AutoShape 13"/>
            <p:cNvSpPr>
              <a:spLocks noChangeArrowheads="1"/>
            </p:cNvSpPr>
            <p:nvPr/>
          </p:nvSpPr>
          <p:spPr bwMode="auto">
            <a:xfrm>
              <a:off x="1371600" y="4867275"/>
              <a:ext cx="6705600" cy="1533525"/>
            </a:xfrm>
            <a:prstGeom prst="rightArrow">
              <a:avLst>
                <a:gd name="adj1" fmla="val 50000"/>
                <a:gd name="adj2" fmla="val 98911"/>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6" name="Group 2"/>
            <p:cNvGrpSpPr>
              <a:grpSpLocks/>
            </p:cNvGrpSpPr>
            <p:nvPr/>
          </p:nvGrpSpPr>
          <p:grpSpPr bwMode="auto">
            <a:xfrm>
              <a:off x="1066800" y="1524001"/>
              <a:ext cx="6737350" cy="4370895"/>
              <a:chOff x="1214" y="6830"/>
              <a:chExt cx="10490" cy="5494"/>
            </a:xfrm>
          </p:grpSpPr>
          <p:sp>
            <p:nvSpPr>
              <p:cNvPr id="7" name="Text Box 3"/>
              <p:cNvSpPr txBox="1">
                <a:spLocks noChangeArrowheads="1"/>
              </p:cNvSpPr>
              <p:nvPr/>
            </p:nvSpPr>
            <p:spPr bwMode="auto">
              <a:xfrm>
                <a:off x="1214" y="8030"/>
                <a:ext cx="2537" cy="189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800" i="0" u="none" strike="noStrike" cap="none" normalizeH="0" baseline="0" dirty="0">
                    <a:ln>
                      <a:noFill/>
                    </a:ln>
                    <a:solidFill>
                      <a:schemeClr val="tx1"/>
                    </a:solidFill>
                    <a:effectLst/>
                    <a:latin typeface="Calibri" pitchFamily="34" charset="0"/>
                    <a:cs typeface="Arial" pitchFamily="34" charset="0"/>
                  </a:rPr>
                  <a:t>Scholarship </a:t>
                </a:r>
                <a:r>
                  <a:rPr kumimoji="0" lang="en-US" sz="1800" b="1" i="0" u="none" strike="noStrike" cap="none" normalizeH="0" baseline="0" dirty="0">
                    <a:ln>
                      <a:noFill/>
                    </a:ln>
                    <a:solidFill>
                      <a:schemeClr val="tx1"/>
                    </a:solidFill>
                    <a:effectLst/>
                    <a:latin typeface="Calibri" pitchFamily="34" charset="0"/>
                    <a:cs typeface="Arial" pitchFamily="34" charset="0"/>
                  </a:rPr>
                  <a:t>informs</a:t>
                </a:r>
                <a:r>
                  <a:rPr kumimoji="0" lang="en-US" sz="1800" i="0" u="none" strike="noStrike" cap="none" normalizeH="0" baseline="0" dirty="0">
                    <a:ln>
                      <a:noFill/>
                    </a:ln>
                    <a:solidFill>
                      <a:schemeClr val="tx1"/>
                    </a:solidFill>
                    <a:effectLst/>
                    <a:latin typeface="Calibri" pitchFamily="34" charset="0"/>
                    <a:cs typeface="Arial" pitchFamily="34" charset="0"/>
                  </a:rPr>
                  <a:t> your understanding and </a:t>
                </a:r>
                <a:r>
                  <a:rPr kumimoji="0" lang="en-US" sz="1800" b="1" i="0" u="none" strike="noStrike" cap="none" normalizeH="0" baseline="0" dirty="0">
                    <a:ln>
                      <a:noFill/>
                    </a:ln>
                    <a:solidFill>
                      <a:schemeClr val="tx1"/>
                    </a:solidFill>
                    <a:effectLst/>
                    <a:latin typeface="Calibri" pitchFamily="34" charset="0"/>
                    <a:cs typeface="Arial" pitchFamily="34" charset="0"/>
                  </a:rPr>
                  <a:t>guides…</a:t>
                </a:r>
                <a:endParaRPr kumimoji="0" lang="en-US" sz="1800" i="0" u="none" strike="noStrike" cap="none" normalizeH="0" baseline="0" dirty="0">
                  <a:ln>
                    <a:noFill/>
                  </a:ln>
                  <a:solidFill>
                    <a:schemeClr val="tx1"/>
                  </a:solidFill>
                  <a:effectLst/>
                  <a:latin typeface="Arial" pitchFamily="34" charset="0"/>
                  <a:cs typeface="Arial" pitchFamily="34" charset="0"/>
                </a:endParaRPr>
              </a:p>
            </p:txBody>
          </p:sp>
          <p:sp>
            <p:nvSpPr>
              <p:cNvPr id="8" name="Text Box 4"/>
              <p:cNvSpPr txBox="1">
                <a:spLocks noChangeArrowheads="1"/>
              </p:cNvSpPr>
              <p:nvPr/>
            </p:nvSpPr>
            <p:spPr bwMode="auto">
              <a:xfrm>
                <a:off x="3943" y="7670"/>
                <a:ext cx="2181" cy="255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800" i="0" u="none" strike="noStrike" cap="none" normalizeH="0" baseline="0" dirty="0">
                    <a:ln>
                      <a:noFill/>
                    </a:ln>
                    <a:solidFill>
                      <a:schemeClr val="tx1"/>
                    </a:solidFill>
                    <a:effectLst/>
                    <a:latin typeface="Calibri" pitchFamily="34" charset="0"/>
                    <a:cs typeface="Arial" pitchFamily="34" charset="0"/>
                  </a:rPr>
                  <a:t>…your experiences with community engagement</a:t>
                </a:r>
                <a:r>
                  <a:rPr kumimoji="0" lang="en-US" sz="1800" i="0" u="none" strike="noStrike" cap="none" normalizeH="0" dirty="0">
                    <a:ln>
                      <a:noFill/>
                    </a:ln>
                    <a:solidFill>
                      <a:schemeClr val="tx1"/>
                    </a:solidFill>
                    <a:effectLst/>
                    <a:latin typeface="Calibri" pitchFamily="34" charset="0"/>
                    <a:cs typeface="Arial" pitchFamily="34" charset="0"/>
                  </a:rPr>
                  <a:t>, which, then in turn…</a:t>
                </a:r>
                <a:endParaRPr kumimoji="0" lang="en-US" sz="1800" i="0" u="none" strike="noStrike" cap="none" normalizeH="0" baseline="0" dirty="0">
                  <a:ln>
                    <a:noFill/>
                  </a:ln>
                  <a:solidFill>
                    <a:schemeClr val="tx1"/>
                  </a:solidFill>
                  <a:effectLst/>
                  <a:latin typeface="Arial" pitchFamily="34" charset="0"/>
                  <a:cs typeface="Arial" pitchFamily="34" charset="0"/>
                </a:endParaRPr>
              </a:p>
            </p:txBody>
          </p:sp>
          <p:sp>
            <p:nvSpPr>
              <p:cNvPr id="9" name="Text Box 5"/>
              <p:cNvSpPr txBox="1">
                <a:spLocks noChangeArrowheads="1"/>
              </p:cNvSpPr>
              <p:nvPr/>
            </p:nvSpPr>
            <p:spPr bwMode="auto">
              <a:xfrm>
                <a:off x="6197" y="8030"/>
                <a:ext cx="2377" cy="185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800" i="0" u="none" strike="noStrike" cap="none" normalizeH="0" baseline="0" dirty="0">
                    <a:ln>
                      <a:noFill/>
                    </a:ln>
                    <a:solidFill>
                      <a:schemeClr val="tx1"/>
                    </a:solidFill>
                    <a:effectLst/>
                    <a:latin typeface="Calibri" pitchFamily="34" charset="0"/>
                    <a:cs typeface="Arial" pitchFamily="34" charset="0"/>
                  </a:rPr>
                  <a:t>…</a:t>
                </a:r>
                <a:r>
                  <a:rPr kumimoji="0" lang="en-US" sz="1800" b="1" i="0" u="none" strike="noStrike" cap="none" normalizeH="0" baseline="0" dirty="0">
                    <a:ln>
                      <a:noFill/>
                    </a:ln>
                    <a:solidFill>
                      <a:schemeClr val="tx1"/>
                    </a:solidFill>
                    <a:effectLst/>
                    <a:latin typeface="Calibri" pitchFamily="34" charset="0"/>
                    <a:cs typeface="Arial" pitchFamily="34" charset="0"/>
                  </a:rPr>
                  <a:t>generate </a:t>
                </a:r>
                <a:r>
                  <a:rPr kumimoji="0" lang="en-US" sz="1800" i="0" u="none" strike="noStrike" cap="none" normalizeH="0" baseline="0" dirty="0">
                    <a:ln>
                      <a:noFill/>
                    </a:ln>
                    <a:solidFill>
                      <a:schemeClr val="tx1"/>
                    </a:solidFill>
                    <a:effectLst/>
                    <a:latin typeface="Calibri" pitchFamily="34" charset="0"/>
                    <a:cs typeface="Arial" pitchFamily="34" charset="0"/>
                  </a:rPr>
                  <a:t>new scholarship and practice for both…</a:t>
                </a:r>
                <a:endParaRPr kumimoji="0" lang="en-US" sz="1800" i="0" u="none" strike="noStrike" cap="none" normalizeH="0" baseline="0" dirty="0">
                  <a:ln>
                    <a:noFill/>
                  </a:ln>
                  <a:solidFill>
                    <a:schemeClr val="tx1"/>
                  </a:solidFill>
                  <a:effectLst/>
                  <a:latin typeface="Arial" pitchFamily="34" charset="0"/>
                  <a:cs typeface="Arial" pitchFamily="34" charset="0"/>
                </a:endParaRPr>
              </a:p>
            </p:txBody>
          </p:sp>
          <p:sp>
            <p:nvSpPr>
              <p:cNvPr id="10" name="Text Box 6"/>
              <p:cNvSpPr txBox="1">
                <a:spLocks noChangeArrowheads="1"/>
              </p:cNvSpPr>
              <p:nvPr/>
            </p:nvSpPr>
            <p:spPr bwMode="auto">
              <a:xfrm>
                <a:off x="9519" y="9350"/>
                <a:ext cx="2181" cy="10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800" i="0" u="none" strike="noStrike" cap="none" normalizeH="0" baseline="0" dirty="0">
                    <a:ln>
                      <a:noFill/>
                    </a:ln>
                    <a:solidFill>
                      <a:schemeClr val="tx1"/>
                    </a:solidFill>
                    <a:effectLst/>
                    <a:latin typeface="Calibri" pitchFamily="34" charset="0"/>
                    <a:cs typeface="Arial" pitchFamily="34" charset="0"/>
                  </a:rPr>
                  <a:t>public audiences.</a:t>
                </a:r>
                <a:endParaRPr kumimoji="0" lang="en-US" sz="1800" i="0" u="none" strike="noStrike" cap="none" normalizeH="0" baseline="0" dirty="0">
                  <a:ln>
                    <a:noFill/>
                  </a:ln>
                  <a:solidFill>
                    <a:schemeClr val="tx1"/>
                  </a:solidFill>
                  <a:effectLst/>
                  <a:latin typeface="Arial" pitchFamily="34" charset="0"/>
                  <a:cs typeface="Arial" pitchFamily="34" charset="0"/>
                </a:endParaRPr>
              </a:p>
            </p:txBody>
          </p:sp>
          <p:sp>
            <p:nvSpPr>
              <p:cNvPr id="11" name="Text Box 7"/>
              <p:cNvSpPr txBox="1">
                <a:spLocks noChangeArrowheads="1"/>
              </p:cNvSpPr>
              <p:nvPr/>
            </p:nvSpPr>
            <p:spPr bwMode="auto">
              <a:xfrm>
                <a:off x="9523" y="7683"/>
                <a:ext cx="2181" cy="10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800" i="0" u="none" strike="noStrike" cap="none" normalizeH="0" baseline="0" dirty="0">
                    <a:ln>
                      <a:noFill/>
                    </a:ln>
                    <a:solidFill>
                      <a:schemeClr val="tx1"/>
                    </a:solidFill>
                    <a:effectLst/>
                    <a:latin typeface="Calibri" pitchFamily="34" charset="0"/>
                    <a:cs typeface="Arial" pitchFamily="34" charset="0"/>
                  </a:rPr>
                  <a:t>academic audiences</a:t>
                </a:r>
                <a:endParaRPr kumimoji="0" lang="en-US" sz="1800" i="0" u="none" strike="noStrike" cap="none" normalizeH="0" baseline="0" dirty="0">
                  <a:ln>
                    <a:noFill/>
                  </a:ln>
                  <a:solidFill>
                    <a:schemeClr val="tx1"/>
                  </a:solidFill>
                  <a:effectLst/>
                  <a:latin typeface="Arial" pitchFamily="34" charset="0"/>
                  <a:cs typeface="Arial" pitchFamily="34" charset="0"/>
                </a:endParaRPr>
              </a:p>
            </p:txBody>
          </p:sp>
          <p:sp>
            <p:nvSpPr>
              <p:cNvPr id="12" name="AutoShape 8"/>
              <p:cNvSpPr>
                <a:spLocks noChangeArrowheads="1"/>
              </p:cNvSpPr>
              <p:nvPr/>
            </p:nvSpPr>
            <p:spPr bwMode="auto">
              <a:xfrm>
                <a:off x="2325" y="6830"/>
                <a:ext cx="3397" cy="720"/>
              </a:xfrm>
              <a:prstGeom prst="curvedDownArrow">
                <a:avLst>
                  <a:gd name="adj1" fmla="val 77083"/>
                  <a:gd name="adj2" fmla="val 154167"/>
                  <a:gd name="adj3" fmla="val 33333"/>
                </a:avLst>
              </a:prstGeom>
              <a:solidFill>
                <a:srgbClr val="7030A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AutoShape 9"/>
              <p:cNvSpPr>
                <a:spLocks noChangeArrowheads="1"/>
              </p:cNvSpPr>
              <p:nvPr/>
            </p:nvSpPr>
            <p:spPr bwMode="auto">
              <a:xfrm flipV="1">
                <a:off x="4892" y="10374"/>
                <a:ext cx="3322" cy="720"/>
              </a:xfrm>
              <a:prstGeom prst="curvedDownArrow">
                <a:avLst>
                  <a:gd name="adj1" fmla="val 77083"/>
                  <a:gd name="adj2" fmla="val 154167"/>
                  <a:gd name="adj3" fmla="val 33333"/>
                </a:avLst>
              </a:prstGeom>
              <a:solidFill>
                <a:srgbClr val="7030A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14" name="AutoShape 10"/>
              <p:cNvCxnSpPr>
                <a:cxnSpLocks noChangeShapeType="1"/>
              </p:cNvCxnSpPr>
              <p:nvPr/>
            </p:nvCxnSpPr>
            <p:spPr bwMode="auto">
              <a:xfrm>
                <a:off x="8451" y="9110"/>
                <a:ext cx="1424" cy="600"/>
              </a:xfrm>
              <a:prstGeom prst="straightConnector1">
                <a:avLst/>
              </a:prstGeom>
              <a:noFill/>
              <a:ln w="57150">
                <a:solidFill>
                  <a:srgbClr val="7030A0"/>
                </a:solidFill>
                <a:round/>
                <a:headEnd/>
                <a:tailEnd type="triangle" w="med" len="med"/>
              </a:ln>
            </p:spPr>
          </p:cxnSp>
          <p:cxnSp>
            <p:nvCxnSpPr>
              <p:cNvPr id="15" name="AutoShape 11"/>
              <p:cNvCxnSpPr>
                <a:cxnSpLocks noChangeShapeType="1"/>
              </p:cNvCxnSpPr>
              <p:nvPr/>
            </p:nvCxnSpPr>
            <p:spPr bwMode="auto">
              <a:xfrm flipV="1">
                <a:off x="8451" y="8150"/>
                <a:ext cx="1305" cy="517"/>
              </a:xfrm>
              <a:prstGeom prst="straightConnector1">
                <a:avLst/>
              </a:prstGeom>
              <a:noFill/>
              <a:ln w="57150">
                <a:solidFill>
                  <a:srgbClr val="7030A0"/>
                </a:solidFill>
                <a:round/>
                <a:headEnd/>
                <a:tailEnd type="triangle" w="med" len="med"/>
              </a:ln>
            </p:spPr>
          </p:cxnSp>
          <p:sp>
            <p:nvSpPr>
              <p:cNvPr id="16" name="Text Box 12"/>
              <p:cNvSpPr txBox="1">
                <a:spLocks noChangeArrowheads="1"/>
              </p:cNvSpPr>
              <p:nvPr/>
            </p:nvSpPr>
            <p:spPr bwMode="auto">
              <a:xfrm>
                <a:off x="1931" y="11619"/>
                <a:ext cx="8181" cy="705"/>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000" b="1" i="0" u="none" strike="noStrike" cap="none" normalizeH="0" baseline="0" dirty="0">
                    <a:ln>
                      <a:noFill/>
                    </a:ln>
                    <a:solidFill>
                      <a:schemeClr val="tx1"/>
                    </a:solidFill>
                    <a:effectLst/>
                    <a:latin typeface="Calibri" pitchFamily="34" charset="0"/>
                    <a:cs typeface="Arial" pitchFamily="34" charset="0"/>
                  </a:rPr>
                  <a:t>In Collaboration with Community Partners </a:t>
                </a:r>
                <a:r>
                  <a:rPr kumimoji="0" lang="en-US" sz="1600" b="1" i="0" u="none" strike="noStrike" cap="none" normalizeH="0" baseline="0" dirty="0">
                    <a:ln>
                      <a:noFill/>
                    </a:ln>
                    <a:solidFill>
                      <a:schemeClr val="tx1"/>
                    </a:solidFill>
                    <a:effectLst/>
                    <a:latin typeface="Calibri" pitchFamily="34" charset="0"/>
                    <a:cs typeface="Arial" pitchFamily="34" charset="0"/>
                  </a:rPr>
                  <a:t>(including local, indigenous, or practitioner knowledge)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pSp>
      </p:grpSp>
      <p:sp>
        <p:nvSpPr>
          <p:cNvPr id="17" name="Oval 16"/>
          <p:cNvSpPr/>
          <p:nvPr/>
        </p:nvSpPr>
        <p:spPr bwMode="auto">
          <a:xfrm>
            <a:off x="502920" y="4739640"/>
            <a:ext cx="7833360" cy="1920239"/>
          </a:xfrm>
          <a:prstGeom prst="ellipse">
            <a:avLst/>
          </a:prstGeom>
          <a:noFill/>
          <a:ln w="38100" cap="flat" cmpd="sng" algn="ctr">
            <a:solidFill>
              <a:srgbClr val="7030A0"/>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48" charset="0"/>
            </a:endParaRPr>
          </a:p>
        </p:txBody>
      </p:sp>
    </p:spTree>
    <p:extLst>
      <p:ext uri="{BB962C8B-B14F-4D97-AF65-F5344CB8AC3E}">
        <p14:creationId xmlns:p14="http://schemas.microsoft.com/office/powerpoint/2010/main" val="1838594561"/>
      </p:ext>
    </p:extLst>
  </p:cSld>
  <p:clrMapOvr>
    <a:masterClrMapping/>
  </p:clrMapOvr>
  <p:transition spd="med">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We Mean By Community?</a:t>
            </a:r>
          </a:p>
        </p:txBody>
      </p:sp>
      <p:pic>
        <p:nvPicPr>
          <p:cNvPr id="8" name="Content Placeholder 7">
            <a:extLst>
              <a:ext uri="{FF2B5EF4-FFF2-40B4-BE49-F238E27FC236}">
                <a16:creationId xmlns:a16="http://schemas.microsoft.com/office/drawing/2014/main" id="{913D6EB3-1B8D-4632-AABE-F91EFA6A15A5}"/>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4000" b="11999"/>
          <a:stretch/>
        </p:blipFill>
        <p:spPr>
          <a:xfrm>
            <a:off x="0" y="2209800"/>
            <a:ext cx="9265701" cy="2858784"/>
          </a:xfrm>
          <a:prstGeom prst="rect">
            <a:avLst/>
          </a:prstGeom>
        </p:spPr>
      </p:pic>
    </p:spTree>
  </p:cSld>
  <p:clrMapOvr>
    <a:masterClrMapping/>
  </p:clrMapOvr>
  <p:transition spd="med">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85800"/>
            <a:ext cx="8686800" cy="609600"/>
          </a:xfrm>
        </p:spPr>
        <p:txBody>
          <a:bodyPr/>
          <a:lstStyle/>
          <a:p>
            <a:r>
              <a:rPr lang="en-US" sz="3000" dirty="0"/>
              <a:t>Communities Defined</a:t>
            </a:r>
          </a:p>
        </p:txBody>
      </p:sp>
      <p:sp>
        <p:nvSpPr>
          <p:cNvPr id="5" name="Content Placeholder 4"/>
          <p:cNvSpPr>
            <a:spLocks noGrp="1"/>
          </p:cNvSpPr>
          <p:nvPr>
            <p:ph sz="half" idx="1"/>
          </p:nvPr>
        </p:nvSpPr>
        <p:spPr/>
        <p:txBody>
          <a:bodyPr/>
          <a:lstStyle/>
          <a:p>
            <a:pPr>
              <a:buNone/>
            </a:pPr>
            <a:r>
              <a:rPr lang="en-US" sz="2000" b="1" dirty="0"/>
              <a:t>Geography</a:t>
            </a:r>
          </a:p>
          <a:p>
            <a:r>
              <a:rPr lang="en-US" sz="2000" dirty="0"/>
              <a:t>Shared physical space such as a neighborhood or region</a:t>
            </a:r>
          </a:p>
          <a:p>
            <a:pPr marL="146050" indent="0">
              <a:buNone/>
            </a:pPr>
            <a:r>
              <a:rPr lang="en-US" sz="2000" b="1" dirty="0"/>
              <a:t>Identity</a:t>
            </a:r>
          </a:p>
          <a:p>
            <a:r>
              <a:rPr lang="en-US" sz="2000" dirty="0"/>
              <a:t>Shared race, gender or other characteristics</a:t>
            </a:r>
          </a:p>
          <a:p>
            <a:pPr marL="146050" indent="0">
              <a:buNone/>
            </a:pPr>
            <a:r>
              <a:rPr lang="en-US" sz="2000" b="1" dirty="0"/>
              <a:t>Affiliation or interest</a:t>
            </a:r>
          </a:p>
          <a:p>
            <a:r>
              <a:rPr lang="en-US" sz="2000" dirty="0"/>
              <a:t>Shared a common set of values or concerns</a:t>
            </a:r>
          </a:p>
          <a:p>
            <a:pPr marL="146050" indent="0">
              <a:buNone/>
            </a:pPr>
            <a:r>
              <a:rPr lang="en-US" sz="2000" b="1" dirty="0"/>
              <a:t>Profession or practice</a:t>
            </a:r>
          </a:p>
          <a:p>
            <a:r>
              <a:rPr lang="en-US" sz="2000" dirty="0"/>
              <a:t>Shared specific knowledge to occupation, skill, or trade</a:t>
            </a:r>
          </a:p>
        </p:txBody>
      </p:sp>
      <p:sp>
        <p:nvSpPr>
          <p:cNvPr id="7" name="Google Shape;125;p14"/>
          <p:cNvSpPr txBox="1">
            <a:spLocks noGrp="1"/>
          </p:cNvSpPr>
          <p:nvPr>
            <p:ph sz="half" idx="2"/>
          </p:nvPr>
        </p:nvSpPr>
        <p:spPr>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1150" algn="l" rtl="0" eaLnBrk="1" hangingPunct="1">
              <a:lnSpc>
                <a:spcPct val="115000"/>
              </a:lnSpc>
              <a:spcBef>
                <a:spcPts val="0"/>
              </a:spcBef>
              <a:spcAft>
                <a:spcPts val="0"/>
              </a:spcAft>
              <a:buClr>
                <a:schemeClr val="accent1"/>
              </a:buClr>
              <a:buSzPts val="1300"/>
              <a:buFont typeface="Lato"/>
              <a:buChar char="●"/>
              <a:defRPr sz="1800" b="0" i="0" u="none" strike="noStrike" cap="none">
                <a:solidFill>
                  <a:schemeClr val="bg2"/>
                </a:solidFill>
                <a:latin typeface="Lato"/>
                <a:ea typeface="Lato"/>
                <a:cs typeface="Lato"/>
                <a:sym typeface="Lato"/>
              </a:defRPr>
            </a:lvl1pPr>
            <a:lvl2pPr marL="914400" marR="0" lvl="1" indent="-298450" algn="l" rtl="0" eaLnBrk="1" hangingPunct="1">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eaLnBrk="1" hangingPunct="1">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eaLnBrk="1" hangingPunct="1">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eaLnBrk="1" hangingPunct="1">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eaLnBrk="1" hangingPunct="1">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eaLnBrk="1" hangingPunct="1">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eaLnBrk="1" hangingPunct="1">
              <a:lnSpc>
                <a:spcPct val="115000"/>
              </a:lnSpc>
              <a:spcBef>
                <a:spcPts val="160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eaLnBrk="1" hangingPunct="1">
              <a:lnSpc>
                <a:spcPct val="115000"/>
              </a:lnSpc>
              <a:spcBef>
                <a:spcPts val="1600"/>
              </a:spcBef>
              <a:spcAft>
                <a:spcPts val="160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pPr>
              <a:buFont typeface="Lato"/>
              <a:buNone/>
            </a:pPr>
            <a:r>
              <a:rPr lang="en-US" sz="2000" b="1" dirty="0">
                <a:solidFill>
                  <a:srgbClr val="464646"/>
                </a:solidFill>
                <a:latin typeface="+mn-lt"/>
                <a:ea typeface="ＭＳ Ｐゴシック" pitchFamily="-110" charset="-128"/>
                <a:cs typeface="ＭＳ Ｐゴシック" pitchFamily="-110" charset="-128"/>
              </a:rPr>
              <a:t>Circumstance</a:t>
            </a:r>
          </a:p>
          <a:p>
            <a:r>
              <a:rPr lang="en-US" sz="2000" dirty="0">
                <a:solidFill>
                  <a:srgbClr val="464646"/>
                </a:solidFill>
                <a:latin typeface="+mn-lt"/>
                <a:ea typeface="ＭＳ Ｐゴシック" pitchFamily="-110" charset="-128"/>
                <a:cs typeface="ＭＳ Ｐゴシック" pitchFamily="-110" charset="-128"/>
              </a:rPr>
              <a:t>Shared common experience, such as surviving a disease or natural disaster</a:t>
            </a:r>
          </a:p>
          <a:p>
            <a:pPr marL="146050" indent="0">
              <a:buNone/>
            </a:pPr>
            <a:r>
              <a:rPr lang="en-US" sz="2000" b="1" dirty="0">
                <a:solidFill>
                  <a:srgbClr val="464646"/>
                </a:solidFill>
                <a:latin typeface="+mn-lt"/>
                <a:ea typeface="ＭＳ Ｐゴシック" pitchFamily="-110" charset="-128"/>
                <a:cs typeface="ＭＳ Ｐゴシック" pitchFamily="-110" charset="-128"/>
              </a:rPr>
              <a:t>Faith</a:t>
            </a:r>
          </a:p>
          <a:p>
            <a:r>
              <a:rPr lang="en-US" sz="2000" dirty="0">
                <a:solidFill>
                  <a:srgbClr val="464646"/>
                </a:solidFill>
                <a:latin typeface="+mn-lt"/>
                <a:ea typeface="ＭＳ Ｐゴシック" pitchFamily="-110" charset="-128"/>
                <a:cs typeface="ＭＳ Ｐゴシック" pitchFamily="-110" charset="-128"/>
              </a:rPr>
              <a:t>Shared belief systems, customs, religion, or spiritual practice</a:t>
            </a:r>
          </a:p>
          <a:p>
            <a:pPr marL="146050" indent="0">
              <a:buNone/>
            </a:pPr>
            <a:r>
              <a:rPr lang="en-US" sz="2000" b="1" dirty="0">
                <a:solidFill>
                  <a:srgbClr val="464646"/>
                </a:solidFill>
                <a:latin typeface="+mn-lt"/>
                <a:ea typeface="ＭＳ Ｐゴシック" pitchFamily="-110" charset="-128"/>
                <a:cs typeface="ＭＳ Ｐゴシック" pitchFamily="-110" charset="-128"/>
              </a:rPr>
              <a:t>Kin</a:t>
            </a:r>
          </a:p>
          <a:p>
            <a:r>
              <a:rPr lang="en-US" sz="2000" dirty="0">
                <a:solidFill>
                  <a:srgbClr val="464646"/>
                </a:solidFill>
                <a:latin typeface="+mn-lt"/>
                <a:ea typeface="ＭＳ Ｐゴシック" pitchFamily="-110" charset="-128"/>
                <a:cs typeface="ＭＳ Ｐゴシック" pitchFamily="-110" charset="-128"/>
              </a:rPr>
              <a:t>Shared relationships through family or marriage</a:t>
            </a:r>
          </a:p>
          <a:p>
            <a:pPr marL="146050" indent="0">
              <a:buFont typeface="Lato"/>
              <a:buNone/>
            </a:pPr>
            <a:endParaRPr lang="en-US" sz="2000" b="1" dirty="0">
              <a:solidFill>
                <a:schemeClr val="tx1"/>
              </a:solidFill>
            </a:endParaRPr>
          </a:p>
        </p:txBody>
      </p:sp>
    </p:spTree>
    <p:extLst>
      <p:ext uri="{BB962C8B-B14F-4D97-AF65-F5344CB8AC3E}">
        <p14:creationId xmlns:p14="http://schemas.microsoft.com/office/powerpoint/2010/main" val="3367361171"/>
      </p:ext>
    </p:extLst>
  </p:cSld>
  <p:clrMapOvr>
    <a:masterClrMapping/>
  </p:clrMapOvr>
  <p:transition spd="med">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609600"/>
            <a:ext cx="8686800" cy="609600"/>
          </a:xfrm>
        </p:spPr>
        <p:txBody>
          <a:bodyPr/>
          <a:lstStyle/>
          <a:p>
            <a:r>
              <a:rPr lang="en-US" dirty="0"/>
              <a:t>Complex Identities &amp; Intersectionality</a:t>
            </a:r>
          </a:p>
        </p:txBody>
      </p:sp>
      <p:sp>
        <p:nvSpPr>
          <p:cNvPr id="5" name="Content Placeholder 4"/>
          <p:cNvSpPr>
            <a:spLocks noGrp="1"/>
          </p:cNvSpPr>
          <p:nvPr>
            <p:ph sz="half" idx="1"/>
          </p:nvPr>
        </p:nvSpPr>
        <p:spPr>
          <a:xfrm>
            <a:off x="644237" y="1600200"/>
            <a:ext cx="5756563" cy="5029200"/>
          </a:xfrm>
        </p:spPr>
        <p:txBody>
          <a:bodyPr/>
          <a:lstStyle/>
          <a:p>
            <a:pPr marL="146050" indent="0">
              <a:buNone/>
            </a:pPr>
            <a:r>
              <a:rPr lang="en-US" sz="2400" dirty="0"/>
              <a:t>Patients at health screening clinic at an urban refugee center</a:t>
            </a:r>
          </a:p>
          <a:p>
            <a:r>
              <a:rPr lang="en-US" sz="2400" dirty="0"/>
              <a:t>Geography, circumstance</a:t>
            </a:r>
          </a:p>
          <a:p>
            <a:endParaRPr lang="en-US" sz="1200" dirty="0"/>
          </a:p>
          <a:p>
            <a:endParaRPr lang="en-US" sz="1200" dirty="0"/>
          </a:p>
          <a:p>
            <a:pPr marL="146050" indent="0">
              <a:buNone/>
            </a:pPr>
            <a:r>
              <a:rPr lang="en-US" sz="2400" dirty="0"/>
              <a:t>Chemistry club students at a rural middle school </a:t>
            </a:r>
          </a:p>
          <a:p>
            <a:r>
              <a:rPr lang="en-US" sz="2400" dirty="0"/>
              <a:t>Interest, identity, circumstance </a:t>
            </a:r>
          </a:p>
          <a:p>
            <a:pPr marL="146050" indent="0">
              <a:buNone/>
            </a:pPr>
            <a:endParaRPr lang="en-US" sz="2400" dirty="0"/>
          </a:p>
          <a:p>
            <a:pPr marL="146050" indent="0">
              <a:buNone/>
            </a:pPr>
            <a:r>
              <a:rPr lang="en-US" sz="2400" dirty="0"/>
              <a:t>Hispanic fishers in inland lakes that have harmful algal blooms </a:t>
            </a:r>
          </a:p>
          <a:p>
            <a:r>
              <a:rPr lang="en-US" sz="2400" dirty="0"/>
              <a:t>Identity, interest, circumstance</a:t>
            </a:r>
          </a:p>
          <a:p>
            <a:pPr marL="146050" indent="0">
              <a:buNone/>
            </a:pPr>
            <a:endParaRPr lang="en-US" sz="1200" dirty="0"/>
          </a:p>
          <a:p>
            <a:pPr marL="146050" indent="0">
              <a:buNone/>
            </a:pPr>
            <a:endParaRPr lang="en-US" sz="1200" dirty="0"/>
          </a:p>
          <a:p>
            <a:endParaRPr lang="en-US" sz="1200" dirty="0"/>
          </a:p>
        </p:txBody>
      </p:sp>
      <p:graphicFrame>
        <p:nvGraphicFramePr>
          <p:cNvPr id="7" name="Content Placeholder 2" descr="Unlabled 3 circle Venn Diagram to show that there are possible intersections among the communities. " title="Three circle Venn diagram"/>
          <p:cNvGraphicFramePr>
            <a:graphicFrameLocks noGrp="1"/>
          </p:cNvGraphicFramePr>
          <p:nvPr>
            <p:ph sz="half" idx="2"/>
          </p:nvPr>
        </p:nvGraphicFramePr>
        <p:xfrm>
          <a:off x="5181600" y="2133600"/>
          <a:ext cx="4308475" cy="327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2033067"/>
      </p:ext>
    </p:extLst>
  </p:cSld>
  <p:clrMapOvr>
    <a:masterClrMapping/>
  </p:clrMapOvr>
  <p:transition spd="med">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Pause to share, tell us….</a:t>
            </a:r>
          </a:p>
        </p:txBody>
      </p:sp>
      <p:sp>
        <p:nvSpPr>
          <p:cNvPr id="3" name="Content Placeholder 2"/>
          <p:cNvSpPr>
            <a:spLocks noGrp="1"/>
          </p:cNvSpPr>
          <p:nvPr>
            <p:ph idx="1"/>
          </p:nvPr>
        </p:nvSpPr>
        <p:spPr/>
        <p:txBody>
          <a:bodyPr/>
          <a:lstStyle/>
          <a:p>
            <a:r>
              <a:rPr lang="en-US" sz="3200" dirty="0"/>
              <a:t>Who are the communities with whom you partner and co-create?</a:t>
            </a:r>
          </a:p>
          <a:p>
            <a:r>
              <a:rPr lang="en-US" sz="3200" dirty="0"/>
              <a:t>If there are intersections, tell us about them.</a:t>
            </a:r>
          </a:p>
        </p:txBody>
      </p:sp>
      <p:pic>
        <p:nvPicPr>
          <p:cNvPr id="5" name="Picture 2" descr="Circle image of two brown hands. Hand on the left holds an image of a silhouette of human head made of gears that are slowly dumping into the brown hand on the right that is catching them.&#10;&#10;This image is used to indicate a time where we debrief an activity &amp; identify interesting ideas from a group brainstorm.">
            <a:extLst>
              <a:ext uri="{FF2B5EF4-FFF2-40B4-BE49-F238E27FC236}">
                <a16:creationId xmlns:a16="http://schemas.microsoft.com/office/drawing/2014/main" id="{032A7F71-40EA-2C53-224A-6506FA44A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1508" y="3859175"/>
            <a:ext cx="2563396" cy="264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337250"/>
      </p:ext>
    </p:extLst>
  </p:cSld>
  <p:clrMapOvr>
    <a:masterClrMapping/>
  </p:clrMapOvr>
  <p:transition spd="med">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2"/>
          <p:cNvSpPr txBox="1">
            <a:spLocks noChangeArrowheads="1"/>
          </p:cNvSpPr>
          <p:nvPr/>
        </p:nvSpPr>
        <p:spPr bwMode="auto">
          <a:xfrm>
            <a:off x="523875" y="4352925"/>
            <a:ext cx="7429500" cy="369332"/>
          </a:xfrm>
          <a:prstGeom prst="rect">
            <a:avLst/>
          </a:prstGeom>
          <a:noFill/>
          <a:ln w="9525">
            <a:noFill/>
            <a:miter lim="800000"/>
            <a:headEnd/>
            <a:tailEnd/>
          </a:ln>
        </p:spPr>
        <p:txBody>
          <a:bodyPr>
            <a:spAutoFit/>
          </a:bodyPr>
          <a:lstStyle/>
          <a:p>
            <a:endParaRPr lang="en-US"/>
          </a:p>
        </p:txBody>
      </p:sp>
      <p:sp>
        <p:nvSpPr>
          <p:cNvPr id="5" name="Title 4"/>
          <p:cNvSpPr>
            <a:spLocks noGrp="1"/>
          </p:cNvSpPr>
          <p:nvPr>
            <p:ph type="title"/>
          </p:nvPr>
        </p:nvSpPr>
        <p:spPr>
          <a:xfrm>
            <a:off x="457200" y="685800"/>
            <a:ext cx="8229600" cy="797011"/>
          </a:xfrm>
        </p:spPr>
        <p:txBody>
          <a:bodyPr/>
          <a:lstStyle/>
          <a:p>
            <a:r>
              <a:rPr lang="en-US" sz="3000" dirty="0"/>
              <a:t>Explicit and Tacit Knowledge</a:t>
            </a:r>
          </a:p>
        </p:txBody>
      </p:sp>
      <p:sp>
        <p:nvSpPr>
          <p:cNvPr id="6" name="Content Placeholder 5"/>
          <p:cNvSpPr>
            <a:spLocks noGrp="1"/>
          </p:cNvSpPr>
          <p:nvPr>
            <p:ph idx="1"/>
          </p:nvPr>
        </p:nvSpPr>
        <p:spPr>
          <a:xfrm>
            <a:off x="758640" y="1476632"/>
            <a:ext cx="8229600" cy="4899454"/>
          </a:xfrm>
        </p:spPr>
        <p:txBody>
          <a:bodyPr/>
          <a:lstStyle/>
          <a:p>
            <a:pPr marL="225425" indent="-225425">
              <a:spcBef>
                <a:spcPts val="0"/>
              </a:spcBef>
              <a:spcAft>
                <a:spcPts val="2400"/>
              </a:spcAft>
              <a:buNone/>
            </a:pPr>
            <a:r>
              <a:rPr lang="en-US" sz="2400" b="1" dirty="0"/>
              <a:t>Explicit Knowledge</a:t>
            </a:r>
            <a:r>
              <a:rPr lang="en-US" sz="2400" dirty="0"/>
              <a:t>: can be transmitted in formal, systematic language. Definitions, equations, published theories, textbooks, etc.</a:t>
            </a:r>
            <a:endParaRPr lang="en-US" sz="1800" dirty="0"/>
          </a:p>
          <a:p>
            <a:pPr marL="225425" indent="-225425">
              <a:spcBef>
                <a:spcPts val="0"/>
              </a:spcBef>
              <a:spcAft>
                <a:spcPts val="2400"/>
              </a:spcAft>
              <a:buNone/>
            </a:pPr>
            <a:r>
              <a:rPr lang="en-US" sz="2400" b="1" dirty="0"/>
              <a:t>Tacit Knowledge</a:t>
            </a:r>
            <a:r>
              <a:rPr lang="en-US" sz="2400" dirty="0"/>
              <a:t>: mental models about how the world works.  Know-how, experience, incidental learning, apprenticeship, stories, “knowing-in-action.” (Nonaka &amp; Takeuchi, 1995; </a:t>
            </a:r>
            <a:r>
              <a:rPr lang="en-US" sz="2400" dirty="0" err="1"/>
              <a:t>Schön</a:t>
            </a:r>
            <a:r>
              <a:rPr lang="en-US" sz="2400" dirty="0"/>
              <a:t>, 1995).</a:t>
            </a:r>
            <a:endParaRPr lang="en-US" sz="1800" b="1" dirty="0">
              <a:solidFill>
                <a:srgbClr val="11660C"/>
              </a:solidFill>
            </a:endParaRPr>
          </a:p>
          <a:p>
            <a:pPr marL="0" indent="3175">
              <a:spcBef>
                <a:spcPts val="0"/>
              </a:spcBef>
              <a:spcAft>
                <a:spcPts val="2400"/>
              </a:spcAft>
              <a:buNone/>
            </a:pPr>
            <a:r>
              <a:rPr lang="en-US" sz="2400" b="1" dirty="0">
                <a:solidFill>
                  <a:srgbClr val="11660C"/>
                </a:solidFill>
              </a:rPr>
              <a:t>Engaged scholars value, surface, and incorporate the tacit knowledge of community members  and practitioners into their community-engaged work. </a:t>
            </a:r>
          </a:p>
        </p:txBody>
      </p:sp>
    </p:spTree>
  </p:cSld>
  <p:clrMapOvr>
    <a:masterClrMapping/>
  </p:clrMapOvr>
  <p:transition spd="med">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Knowledge</a:t>
            </a:r>
          </a:p>
        </p:txBody>
      </p:sp>
      <p:sp>
        <p:nvSpPr>
          <p:cNvPr id="3" name="Content Placeholder 2"/>
          <p:cNvSpPr>
            <a:spLocks noGrp="1"/>
          </p:cNvSpPr>
          <p:nvPr>
            <p:ph idx="1"/>
          </p:nvPr>
        </p:nvSpPr>
        <p:spPr>
          <a:xfrm>
            <a:off x="697832" y="1454284"/>
            <a:ext cx="8217568" cy="5114957"/>
          </a:xfrm>
        </p:spPr>
        <p:txBody>
          <a:bodyPr/>
          <a:lstStyle/>
          <a:p>
            <a:pPr marL="0" indent="0">
              <a:buNone/>
            </a:pPr>
            <a:r>
              <a:rPr lang="en-US" b="1" dirty="0"/>
              <a:t>Local knowledge </a:t>
            </a:r>
            <a:r>
              <a:rPr lang="en-US" dirty="0"/>
              <a:t>“depends on unaided senses, accumulates in a time-bound fashion through aggregative experience, and is holistic” (Kloppenburg, 1991, p. 537). </a:t>
            </a:r>
          </a:p>
          <a:p>
            <a:pPr marL="0" indent="0">
              <a:buNone/>
            </a:pPr>
            <a:endParaRPr lang="en-US" sz="1000" dirty="0"/>
          </a:p>
          <a:p>
            <a:pPr marL="0" indent="0">
              <a:buNone/>
            </a:pPr>
            <a:r>
              <a:rPr lang="en-US" dirty="0"/>
              <a:t>In simpler language, local knowledge is developed through the lived experiences or daily practices of people living in a specific place and time. </a:t>
            </a:r>
          </a:p>
          <a:p>
            <a:pPr marL="0" indent="0">
              <a:buNone/>
            </a:pPr>
            <a:endParaRPr lang="en-US" sz="1000" dirty="0"/>
          </a:p>
          <a:p>
            <a:pPr marL="0" indent="0">
              <a:buNone/>
            </a:pPr>
            <a:r>
              <a:rPr lang="en-US" b="1" dirty="0"/>
              <a:t>Local Knowledge</a:t>
            </a:r>
          </a:p>
          <a:p>
            <a:r>
              <a:rPr lang="en-US" dirty="0"/>
              <a:t>cannot be generalized to other places or times</a:t>
            </a:r>
          </a:p>
          <a:p>
            <a:r>
              <a:rPr lang="en-US" dirty="0"/>
              <a:t>Is often tacit</a:t>
            </a:r>
          </a:p>
          <a:p>
            <a:r>
              <a:rPr lang="en-US" dirty="0"/>
              <a:t>“how things are done around here” “that’s just how it works” “everyone knows that’s what happens”</a:t>
            </a:r>
          </a:p>
          <a:p>
            <a:r>
              <a:rPr lang="en-US" dirty="0"/>
              <a:t>can be held by members of dominant and non-dominant cultures</a:t>
            </a:r>
          </a:p>
          <a:p>
            <a:pPr marL="0" indent="0">
              <a:buNone/>
            </a:pPr>
            <a:endParaRPr lang="en-US" dirty="0"/>
          </a:p>
        </p:txBody>
      </p:sp>
    </p:spTree>
    <p:extLst>
      <p:ext uri="{BB962C8B-B14F-4D97-AF65-F5344CB8AC3E}">
        <p14:creationId xmlns:p14="http://schemas.microsoft.com/office/powerpoint/2010/main" val="3484385828"/>
      </p:ext>
    </p:extLst>
  </p:cSld>
  <p:clrMapOvr>
    <a:masterClrMapping/>
  </p:clrMapOvr>
  <p:transition spd="med">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09600"/>
          </a:xfrm>
        </p:spPr>
        <p:txBody>
          <a:bodyPr/>
          <a:lstStyle/>
          <a:p>
            <a:r>
              <a:rPr lang="en-US" dirty="0"/>
              <a:t>Indigenous Knowledge</a:t>
            </a:r>
          </a:p>
        </p:txBody>
      </p:sp>
      <p:sp>
        <p:nvSpPr>
          <p:cNvPr id="3" name="Content Placeholder 2"/>
          <p:cNvSpPr>
            <a:spLocks noGrp="1"/>
          </p:cNvSpPr>
          <p:nvPr>
            <p:ph idx="1"/>
          </p:nvPr>
        </p:nvSpPr>
        <p:spPr>
          <a:xfrm>
            <a:off x="673767" y="1510604"/>
            <a:ext cx="8217570" cy="5189742"/>
          </a:xfrm>
        </p:spPr>
        <p:txBody>
          <a:bodyPr/>
          <a:lstStyle/>
          <a:p>
            <a:pPr marL="0" indent="9525">
              <a:spcBef>
                <a:spcPts val="0"/>
              </a:spcBef>
              <a:spcAft>
                <a:spcPts val="1200"/>
              </a:spcAft>
              <a:buNone/>
            </a:pPr>
            <a:r>
              <a:rPr lang="en-US" sz="2400" b="1" dirty="0"/>
              <a:t>Indigenous Knowledge </a:t>
            </a:r>
            <a:r>
              <a:rPr lang="en-US" sz="2400" dirty="0"/>
              <a:t>is similar to local knowledge, because it is based on practices specific to a place society. However, unlike local knowledge, indigenous knowledge is the result of sustained interaction between indigenous peoples and their environment, passed down over generations. It has significant historical, cultural, and social dimensions (</a:t>
            </a:r>
            <a:r>
              <a:rPr lang="en-US" sz="2400" dirty="0" err="1"/>
              <a:t>Argawal</a:t>
            </a:r>
            <a:r>
              <a:rPr lang="en-US" sz="2400" dirty="0"/>
              <a:t>, 1995). </a:t>
            </a:r>
          </a:p>
          <a:p>
            <a:pPr marL="0" indent="9525">
              <a:buNone/>
            </a:pPr>
            <a:endParaRPr lang="en-US" sz="1000" dirty="0"/>
          </a:p>
          <a:p>
            <a:pPr marL="0" indent="9525">
              <a:buNone/>
            </a:pPr>
            <a:r>
              <a:rPr lang="en-US" sz="2400" b="1" dirty="0"/>
              <a:t>Indigenous knowledge </a:t>
            </a:r>
          </a:p>
          <a:p>
            <a:r>
              <a:rPr lang="en-US" sz="2400" dirty="0"/>
              <a:t>represents a holistic, inclusive way of knowing </a:t>
            </a:r>
          </a:p>
          <a:p>
            <a:r>
              <a:rPr lang="en-US" sz="2400" dirty="0"/>
              <a:t>embodied in indigenous and Native cultures </a:t>
            </a:r>
          </a:p>
          <a:p>
            <a:r>
              <a:rPr lang="en-US" sz="2400" dirty="0"/>
              <a:t>distinct and separate from dominant cultures</a:t>
            </a:r>
          </a:p>
          <a:p>
            <a:pPr marL="0" indent="9525">
              <a:buNone/>
            </a:pPr>
            <a:endParaRPr lang="en-US" sz="2400" b="1" dirty="0"/>
          </a:p>
        </p:txBody>
      </p:sp>
    </p:spTree>
    <p:extLst>
      <p:ext uri="{BB962C8B-B14F-4D97-AF65-F5344CB8AC3E}">
        <p14:creationId xmlns:p14="http://schemas.microsoft.com/office/powerpoint/2010/main" val="3844238012"/>
      </p:ext>
    </p:extLst>
  </p:cSld>
  <p:clrMapOvr>
    <a:masterClrMapping/>
  </p:clrMapOvr>
  <p:transition spd="med">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Practitioner Knowledge</a:t>
            </a:r>
          </a:p>
        </p:txBody>
      </p:sp>
      <p:sp>
        <p:nvSpPr>
          <p:cNvPr id="3" name="Content Placeholder 2"/>
          <p:cNvSpPr>
            <a:spLocks noGrp="1"/>
          </p:cNvSpPr>
          <p:nvPr>
            <p:ph idx="1"/>
          </p:nvPr>
        </p:nvSpPr>
        <p:spPr>
          <a:xfrm>
            <a:off x="457200" y="1600199"/>
            <a:ext cx="8229600" cy="4847898"/>
          </a:xfrm>
        </p:spPr>
        <p:txBody>
          <a:bodyPr/>
          <a:lstStyle/>
          <a:p>
            <a:pPr marL="0" indent="0">
              <a:buNone/>
            </a:pPr>
            <a:r>
              <a:rPr lang="en-US" sz="2200" dirty="0"/>
              <a:t>Practitioner knowledge comes from a  professional or worker’s knowledge gained through the interactions that occur over time, in the context of the work. It is not a way of knowing based on objective analysis, but more from an intuitive, multi-sensory feel for the work based on experience and reflection (Schmidt, 1993).</a:t>
            </a:r>
          </a:p>
          <a:p>
            <a:endParaRPr lang="en-US" sz="2200" dirty="0"/>
          </a:p>
          <a:p>
            <a:pPr marL="0" indent="0">
              <a:buNone/>
            </a:pPr>
            <a:r>
              <a:rPr lang="en-US" sz="2200" b="1" dirty="0"/>
              <a:t>Practitioner Knowledge</a:t>
            </a:r>
          </a:p>
          <a:p>
            <a:r>
              <a:rPr lang="en-US" sz="2200" dirty="0"/>
              <a:t>Gained through the experience of every day life, especially work life</a:t>
            </a:r>
          </a:p>
          <a:p>
            <a:r>
              <a:rPr lang="en-US" sz="2200" dirty="0"/>
              <a:t>Knowledge or know-how individuals call upon to do their work</a:t>
            </a:r>
          </a:p>
          <a:p>
            <a:r>
              <a:rPr lang="en-US" sz="2200" dirty="0"/>
              <a:t>Often tacit, known by doing</a:t>
            </a:r>
          </a:p>
          <a:p>
            <a:endParaRPr lang="en-US" sz="2200" dirty="0"/>
          </a:p>
        </p:txBody>
      </p:sp>
    </p:spTree>
    <p:extLst>
      <p:ext uri="{BB962C8B-B14F-4D97-AF65-F5344CB8AC3E}">
        <p14:creationId xmlns:p14="http://schemas.microsoft.com/office/powerpoint/2010/main" val="885841653"/>
      </p:ext>
    </p:extLst>
  </p:cSld>
  <p:clrMapOvr>
    <a:masterClrMapping/>
  </p:clrMapOvr>
  <p:transition spd="med">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609600"/>
          </a:xfrm>
        </p:spPr>
        <p:txBody>
          <a:bodyPr/>
          <a:lstStyle/>
          <a:p>
            <a:r>
              <a:rPr lang="en-US" dirty="0"/>
              <a:t>Knowledge Cultures as Nested Systems</a:t>
            </a:r>
            <a:endParaRPr lang="en-US" sz="2000" b="0" dirty="0"/>
          </a:p>
        </p:txBody>
      </p:sp>
      <p:sp>
        <p:nvSpPr>
          <p:cNvPr id="7" name="Content Placeholder 6"/>
          <p:cNvSpPr>
            <a:spLocks noGrp="1"/>
          </p:cNvSpPr>
          <p:nvPr>
            <p:ph idx="1"/>
          </p:nvPr>
        </p:nvSpPr>
        <p:spPr>
          <a:xfrm>
            <a:off x="699594" y="1708070"/>
            <a:ext cx="7916779" cy="2209800"/>
          </a:xfrm>
        </p:spPr>
        <p:txBody>
          <a:bodyPr/>
          <a:lstStyle/>
          <a:p>
            <a:pPr marL="0" indent="0">
              <a:buNone/>
            </a:pPr>
            <a:r>
              <a:rPr lang="en-US" dirty="0"/>
              <a:t>Each set of “decision-makers has their own goals, accepts certain types of evidence (and discounts other types), and its own language. In other words, we find we are dealing with different knowledge cultures, each with its own interests” (Brown &amp; Lambert, 2013, pp. 40-41)</a:t>
            </a:r>
          </a:p>
          <a:p>
            <a:endParaRPr lang="en-US" dirty="0"/>
          </a:p>
          <a:p>
            <a:r>
              <a:rPr lang="en-US" dirty="0"/>
              <a:t>Key individuals</a:t>
            </a:r>
          </a:p>
          <a:p>
            <a:r>
              <a:rPr lang="en-US" dirty="0"/>
              <a:t>Affected communities</a:t>
            </a:r>
          </a:p>
          <a:p>
            <a:r>
              <a:rPr lang="en-US" dirty="0"/>
              <a:t>Specialist advisers</a:t>
            </a:r>
          </a:p>
          <a:p>
            <a:r>
              <a:rPr lang="en-US" dirty="0"/>
              <a:t>Influential organizations</a:t>
            </a:r>
          </a:p>
          <a:p>
            <a:r>
              <a:rPr lang="en-US" dirty="0"/>
              <a:t>Holistic thinkers</a:t>
            </a:r>
          </a:p>
        </p:txBody>
      </p:sp>
      <p:graphicFrame>
        <p:nvGraphicFramePr>
          <p:cNvPr id="4" name="Diagram 3"/>
          <p:cNvGraphicFramePr/>
          <p:nvPr>
            <p:extLst>
              <p:ext uri="{D42A27DB-BD31-4B8C-83A1-F6EECF244321}">
                <p14:modId xmlns:p14="http://schemas.microsoft.com/office/powerpoint/2010/main" val="3612947762"/>
              </p:ext>
            </p:extLst>
          </p:nvPr>
        </p:nvGraphicFramePr>
        <p:xfrm>
          <a:off x="3418519" y="3318301"/>
          <a:ext cx="5304857" cy="2951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0107356"/>
      </p:ext>
    </p:extLst>
  </p:cSld>
  <p:clrMapOvr>
    <a:masterClrMapping/>
  </p:clrMapOvr>
  <p:transition spd="med">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3081" y="2013283"/>
            <a:ext cx="6858000" cy="4932219"/>
          </a:xfrm>
        </p:spPr>
      </p:pic>
      <p:pic>
        <p:nvPicPr>
          <p:cNvPr id="1034" name="Picture 10" descr="Amia Studios Purple Dragonfly Magnet #42827 - Walmart.com - Walmart.co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8644" y="2036279"/>
            <a:ext cx="1292225" cy="12922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artoon,rabbit,domestic Rabbit,pink,rabbits And Hares,easter - Rabbit Icon,  HD Png Download , Transparent Png Image - PNGite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8707" y="1456887"/>
            <a:ext cx="1182675" cy="13133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01055" y="493892"/>
            <a:ext cx="8229600" cy="609600"/>
          </a:xfrm>
        </p:spPr>
        <p:txBody>
          <a:bodyPr/>
          <a:lstStyle/>
          <a:p>
            <a:r>
              <a:rPr lang="en-US" dirty="0"/>
              <a:t>Without Clarifying Your Variation</a:t>
            </a:r>
          </a:p>
        </p:txBody>
      </p:sp>
      <p:sp>
        <p:nvSpPr>
          <p:cNvPr id="5" name="Cloud Callout 4"/>
          <p:cNvSpPr/>
          <p:nvPr/>
        </p:nvSpPr>
        <p:spPr bwMode="auto">
          <a:xfrm>
            <a:off x="6460959" y="1939089"/>
            <a:ext cx="1981200" cy="1447800"/>
          </a:xfrm>
          <a:prstGeom prst="cloudCallou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48" charset="0"/>
            </a:endParaRPr>
          </a:p>
        </p:txBody>
      </p:sp>
      <p:sp>
        <p:nvSpPr>
          <p:cNvPr id="6" name="Cloud Callout 5"/>
          <p:cNvSpPr/>
          <p:nvPr/>
        </p:nvSpPr>
        <p:spPr bwMode="auto">
          <a:xfrm flipH="1">
            <a:off x="733927" y="1943100"/>
            <a:ext cx="1981200" cy="1447800"/>
          </a:xfrm>
          <a:prstGeom prst="cloudCallout">
            <a:avLst/>
          </a:prstGeom>
          <a:noFill/>
          <a:ln w="28575" cap="flat" cmpd="sng" algn="ctr">
            <a:solidFill>
              <a:schemeClr val="accent1">
                <a:lumMod val="60000"/>
                <a:lumOff val="40000"/>
              </a:schemeClr>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48" charset="0"/>
            </a:endParaRPr>
          </a:p>
        </p:txBody>
      </p:sp>
      <p:sp>
        <p:nvSpPr>
          <p:cNvPr id="8" name="Cloud Callout 7"/>
          <p:cNvSpPr/>
          <p:nvPr/>
        </p:nvSpPr>
        <p:spPr bwMode="auto">
          <a:xfrm>
            <a:off x="4574005" y="1389647"/>
            <a:ext cx="1981200" cy="1447800"/>
          </a:xfrm>
          <a:prstGeom prst="cloudCallout">
            <a:avLst/>
          </a:prstGeom>
          <a:noFill/>
          <a:ln w="28575"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48" charset="0"/>
            </a:endParaRPr>
          </a:p>
        </p:txBody>
      </p:sp>
      <p:sp>
        <p:nvSpPr>
          <p:cNvPr id="10" name="AutoShape 6" descr="Blue Race Car Png Transparent Blue Race Car, Png Download -  1820x1126(#759550) - PngFin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Cloud Callout 6"/>
          <p:cNvSpPr/>
          <p:nvPr/>
        </p:nvSpPr>
        <p:spPr bwMode="auto">
          <a:xfrm flipH="1">
            <a:off x="2473518" y="1175109"/>
            <a:ext cx="2042337" cy="1619544"/>
          </a:xfrm>
          <a:prstGeom prst="cloudCallout">
            <a:avLst/>
          </a:prstGeom>
          <a:noFill/>
          <a:ln w="28575" cap="flat" cmpd="sng" algn="ctr">
            <a:solidFill>
              <a:srgbClr val="E8AC34"/>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48" charset="0"/>
            </a:endParaRPr>
          </a:p>
        </p:txBody>
      </p:sp>
      <p:sp>
        <p:nvSpPr>
          <p:cNvPr id="11" name="AutoShape 8" descr="Blue Race Car Png Transparent Blue Race Car, Png Download -  1820x1126(#759550) - PngFind"/>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Cartoon Carrot Stock Photos And Images - 123R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0638" y="1362638"/>
            <a:ext cx="1201035" cy="12010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a:stretch>
            <a:fillRect/>
          </a:stretch>
        </p:blipFill>
        <p:spPr>
          <a:xfrm>
            <a:off x="1058779" y="2182865"/>
            <a:ext cx="1414739" cy="889836"/>
          </a:xfrm>
          <a:prstGeom prst="rect">
            <a:avLst/>
          </a:prstGeom>
        </p:spPr>
      </p:pic>
    </p:spTree>
    <p:extLst>
      <p:ext uri="{BB962C8B-B14F-4D97-AF65-F5344CB8AC3E}">
        <p14:creationId xmlns:p14="http://schemas.microsoft.com/office/powerpoint/2010/main" val="3339121430"/>
      </p:ext>
    </p:extLst>
  </p:cSld>
  <p:clrMapOvr>
    <a:masterClrMapping/>
  </p:clrMapOvr>
  <p:transition spd="med">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457200"/>
            <a:ext cx="7772400" cy="1371600"/>
          </a:xfrm>
        </p:spPr>
        <p:txBody>
          <a:bodyPr/>
          <a:lstStyle/>
          <a:p>
            <a:pPr algn="ctr"/>
            <a:br>
              <a:rPr lang="en-US" dirty="0"/>
            </a:br>
            <a:br>
              <a:rPr lang="en-US" dirty="0"/>
            </a:br>
            <a:br>
              <a:rPr lang="en-US" dirty="0"/>
            </a:br>
            <a:r>
              <a:rPr lang="en-US" dirty="0"/>
              <a:t>Scholarly Products For Multiple Audiences</a:t>
            </a:r>
          </a:p>
        </p:txBody>
      </p:sp>
      <p:grpSp>
        <p:nvGrpSpPr>
          <p:cNvPr id="6" name="Group 5"/>
          <p:cNvGrpSpPr/>
          <p:nvPr/>
        </p:nvGrpSpPr>
        <p:grpSpPr>
          <a:xfrm>
            <a:off x="1079126" y="1981199"/>
            <a:ext cx="7010400" cy="4876801"/>
            <a:chOff x="1066800" y="1523999"/>
            <a:chExt cx="7010400" cy="4876801"/>
          </a:xfrm>
        </p:grpSpPr>
        <p:sp>
          <p:nvSpPr>
            <p:cNvPr id="7" name="AutoShape 13"/>
            <p:cNvSpPr>
              <a:spLocks noChangeArrowheads="1"/>
            </p:cNvSpPr>
            <p:nvPr/>
          </p:nvSpPr>
          <p:spPr bwMode="auto">
            <a:xfrm>
              <a:off x="1371600" y="4867275"/>
              <a:ext cx="6705600" cy="1533525"/>
            </a:xfrm>
            <a:prstGeom prst="rightArrow">
              <a:avLst>
                <a:gd name="adj1" fmla="val 50000"/>
                <a:gd name="adj2" fmla="val 98911"/>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8" name="Group 2"/>
            <p:cNvGrpSpPr>
              <a:grpSpLocks/>
            </p:cNvGrpSpPr>
            <p:nvPr/>
          </p:nvGrpSpPr>
          <p:grpSpPr bwMode="auto">
            <a:xfrm>
              <a:off x="1066800" y="1523999"/>
              <a:ext cx="6737350" cy="4343049"/>
              <a:chOff x="1214" y="6830"/>
              <a:chExt cx="10490" cy="5459"/>
            </a:xfrm>
          </p:grpSpPr>
          <p:sp>
            <p:nvSpPr>
              <p:cNvPr id="9" name="Text Box 3"/>
              <p:cNvSpPr txBox="1">
                <a:spLocks noChangeArrowheads="1"/>
              </p:cNvSpPr>
              <p:nvPr/>
            </p:nvSpPr>
            <p:spPr bwMode="auto">
              <a:xfrm>
                <a:off x="1214" y="8030"/>
                <a:ext cx="2537" cy="189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800" i="0" u="none" strike="noStrike" cap="none" normalizeH="0" baseline="0" dirty="0">
                    <a:ln>
                      <a:noFill/>
                    </a:ln>
                    <a:solidFill>
                      <a:schemeClr val="tx1"/>
                    </a:solidFill>
                    <a:effectLst/>
                    <a:latin typeface="Calibri" pitchFamily="34" charset="0"/>
                    <a:cs typeface="Arial" pitchFamily="34" charset="0"/>
                  </a:rPr>
                  <a:t>Scholarship </a:t>
                </a:r>
                <a:r>
                  <a:rPr kumimoji="0" lang="en-US" sz="1800" b="1" i="0" u="none" strike="noStrike" cap="none" normalizeH="0" baseline="0" dirty="0">
                    <a:ln>
                      <a:noFill/>
                    </a:ln>
                    <a:solidFill>
                      <a:schemeClr val="tx1"/>
                    </a:solidFill>
                    <a:effectLst/>
                    <a:latin typeface="Calibri" pitchFamily="34" charset="0"/>
                    <a:cs typeface="Arial" pitchFamily="34" charset="0"/>
                  </a:rPr>
                  <a:t>informs</a:t>
                </a:r>
                <a:r>
                  <a:rPr kumimoji="0" lang="en-US" sz="1800" i="0" u="none" strike="noStrike" cap="none" normalizeH="0" baseline="0" dirty="0">
                    <a:ln>
                      <a:noFill/>
                    </a:ln>
                    <a:solidFill>
                      <a:schemeClr val="tx1"/>
                    </a:solidFill>
                    <a:effectLst/>
                    <a:latin typeface="Calibri" pitchFamily="34" charset="0"/>
                    <a:cs typeface="Arial" pitchFamily="34" charset="0"/>
                  </a:rPr>
                  <a:t> your understanding and </a:t>
                </a:r>
                <a:r>
                  <a:rPr kumimoji="0" lang="en-US" sz="1800" b="1" i="0" u="none" strike="noStrike" cap="none" normalizeH="0" baseline="0" dirty="0">
                    <a:ln>
                      <a:noFill/>
                    </a:ln>
                    <a:solidFill>
                      <a:schemeClr val="tx1"/>
                    </a:solidFill>
                    <a:effectLst/>
                    <a:latin typeface="Calibri" pitchFamily="34" charset="0"/>
                    <a:cs typeface="Arial" pitchFamily="34" charset="0"/>
                  </a:rPr>
                  <a:t>guides…</a:t>
                </a:r>
                <a:endParaRPr kumimoji="0" lang="en-US" sz="1800" i="0" u="none" strike="noStrike" cap="none" normalizeH="0" baseline="0" dirty="0">
                  <a:ln>
                    <a:noFill/>
                  </a:ln>
                  <a:solidFill>
                    <a:schemeClr val="tx1"/>
                  </a:solidFill>
                  <a:effectLst/>
                  <a:latin typeface="Arial" pitchFamily="34" charset="0"/>
                  <a:cs typeface="Arial" pitchFamily="34" charset="0"/>
                </a:endParaRPr>
              </a:p>
            </p:txBody>
          </p:sp>
          <p:sp>
            <p:nvSpPr>
              <p:cNvPr id="10" name="Text Box 4"/>
              <p:cNvSpPr txBox="1">
                <a:spLocks noChangeArrowheads="1"/>
              </p:cNvSpPr>
              <p:nvPr/>
            </p:nvSpPr>
            <p:spPr bwMode="auto">
              <a:xfrm>
                <a:off x="3943" y="7670"/>
                <a:ext cx="2181" cy="255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800" i="0" u="none" strike="noStrike" cap="none" normalizeH="0" baseline="0" dirty="0">
                    <a:ln>
                      <a:noFill/>
                    </a:ln>
                    <a:solidFill>
                      <a:schemeClr val="tx1"/>
                    </a:solidFill>
                    <a:effectLst/>
                    <a:latin typeface="Calibri" pitchFamily="34" charset="0"/>
                    <a:cs typeface="Arial" pitchFamily="34" charset="0"/>
                  </a:rPr>
                  <a:t>…your experiences with community engagement</a:t>
                </a:r>
                <a:r>
                  <a:rPr kumimoji="0" lang="en-US" sz="1800" i="0" u="none" strike="noStrike" cap="none" normalizeH="0" dirty="0">
                    <a:ln>
                      <a:noFill/>
                    </a:ln>
                    <a:solidFill>
                      <a:schemeClr val="tx1"/>
                    </a:solidFill>
                    <a:effectLst/>
                    <a:latin typeface="Calibri" pitchFamily="34" charset="0"/>
                    <a:cs typeface="Arial" pitchFamily="34" charset="0"/>
                  </a:rPr>
                  <a:t>, which, then in turn…</a:t>
                </a:r>
                <a:endParaRPr kumimoji="0" lang="en-US" sz="1800" i="0" u="none" strike="noStrike" cap="none" normalizeH="0" baseline="0" dirty="0">
                  <a:ln>
                    <a:noFill/>
                  </a:ln>
                  <a:solidFill>
                    <a:schemeClr val="tx1"/>
                  </a:solidFill>
                  <a:effectLst/>
                  <a:latin typeface="Arial" pitchFamily="34" charset="0"/>
                  <a:cs typeface="Arial" pitchFamily="34" charset="0"/>
                </a:endParaRPr>
              </a:p>
            </p:txBody>
          </p:sp>
          <p:sp>
            <p:nvSpPr>
              <p:cNvPr id="11" name="Text Box 5"/>
              <p:cNvSpPr txBox="1">
                <a:spLocks noChangeArrowheads="1"/>
              </p:cNvSpPr>
              <p:nvPr/>
            </p:nvSpPr>
            <p:spPr bwMode="auto">
              <a:xfrm>
                <a:off x="6197" y="8030"/>
                <a:ext cx="2377" cy="1857"/>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800" i="0" u="none" strike="noStrike" cap="none" normalizeH="0" baseline="0" dirty="0">
                    <a:ln>
                      <a:noFill/>
                    </a:ln>
                    <a:solidFill>
                      <a:schemeClr val="tx1"/>
                    </a:solidFill>
                    <a:effectLst/>
                    <a:latin typeface="Calibri" pitchFamily="34" charset="0"/>
                    <a:cs typeface="Arial" pitchFamily="34" charset="0"/>
                  </a:rPr>
                  <a:t>…</a:t>
                </a:r>
                <a:r>
                  <a:rPr kumimoji="0" lang="en-US" sz="1800" b="1" i="0" u="none" strike="noStrike" cap="none" normalizeH="0" baseline="0" dirty="0">
                    <a:ln>
                      <a:noFill/>
                    </a:ln>
                    <a:solidFill>
                      <a:schemeClr val="tx1"/>
                    </a:solidFill>
                    <a:effectLst/>
                    <a:latin typeface="Calibri" pitchFamily="34" charset="0"/>
                    <a:cs typeface="Arial" pitchFamily="34" charset="0"/>
                  </a:rPr>
                  <a:t>generate </a:t>
                </a:r>
                <a:r>
                  <a:rPr kumimoji="0" lang="en-US" sz="1800" i="0" u="none" strike="noStrike" cap="none" normalizeH="0" baseline="0" dirty="0">
                    <a:ln>
                      <a:noFill/>
                    </a:ln>
                    <a:solidFill>
                      <a:schemeClr val="tx1"/>
                    </a:solidFill>
                    <a:effectLst/>
                    <a:latin typeface="Calibri" pitchFamily="34" charset="0"/>
                    <a:cs typeface="Arial" pitchFamily="34" charset="0"/>
                  </a:rPr>
                  <a:t>new scholarship and practice for both…</a:t>
                </a:r>
                <a:endParaRPr kumimoji="0" lang="en-US" sz="1800" i="0" u="none" strike="noStrike" cap="none" normalizeH="0" baseline="0" dirty="0">
                  <a:ln>
                    <a:noFill/>
                  </a:ln>
                  <a:solidFill>
                    <a:schemeClr val="tx1"/>
                  </a:solidFill>
                  <a:effectLst/>
                  <a:latin typeface="Arial" pitchFamily="34" charset="0"/>
                  <a:cs typeface="Arial" pitchFamily="34" charset="0"/>
                </a:endParaRPr>
              </a:p>
            </p:txBody>
          </p:sp>
          <p:sp>
            <p:nvSpPr>
              <p:cNvPr id="12" name="Text Box 6"/>
              <p:cNvSpPr txBox="1">
                <a:spLocks noChangeArrowheads="1"/>
              </p:cNvSpPr>
              <p:nvPr/>
            </p:nvSpPr>
            <p:spPr bwMode="auto">
              <a:xfrm>
                <a:off x="9519" y="9350"/>
                <a:ext cx="2181" cy="10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800" i="0" u="none" strike="noStrike" cap="none" normalizeH="0" baseline="0" dirty="0">
                    <a:ln>
                      <a:noFill/>
                    </a:ln>
                    <a:solidFill>
                      <a:schemeClr val="tx1"/>
                    </a:solidFill>
                    <a:effectLst/>
                    <a:latin typeface="Calibri" pitchFamily="34" charset="0"/>
                    <a:cs typeface="Arial" pitchFamily="34" charset="0"/>
                  </a:rPr>
                  <a:t>public audiences.</a:t>
                </a:r>
                <a:endParaRPr kumimoji="0" lang="en-US" sz="1800" i="0" u="none" strike="noStrike" cap="none" normalizeH="0" baseline="0" dirty="0">
                  <a:ln>
                    <a:noFill/>
                  </a:ln>
                  <a:solidFill>
                    <a:schemeClr val="tx1"/>
                  </a:solidFill>
                  <a:effectLst/>
                  <a:latin typeface="Arial" pitchFamily="34" charset="0"/>
                  <a:cs typeface="Arial" pitchFamily="34" charset="0"/>
                </a:endParaRPr>
              </a:p>
            </p:txBody>
          </p:sp>
          <p:sp>
            <p:nvSpPr>
              <p:cNvPr id="13" name="Text Box 7"/>
              <p:cNvSpPr txBox="1">
                <a:spLocks noChangeArrowheads="1"/>
              </p:cNvSpPr>
              <p:nvPr/>
            </p:nvSpPr>
            <p:spPr bwMode="auto">
              <a:xfrm>
                <a:off x="9523" y="7683"/>
                <a:ext cx="2181" cy="10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800" i="0" u="none" strike="noStrike" cap="none" normalizeH="0" baseline="0" dirty="0">
                    <a:ln>
                      <a:noFill/>
                    </a:ln>
                    <a:solidFill>
                      <a:schemeClr val="tx1"/>
                    </a:solidFill>
                    <a:effectLst/>
                    <a:latin typeface="Calibri" pitchFamily="34" charset="0"/>
                    <a:cs typeface="Arial" pitchFamily="34" charset="0"/>
                  </a:rPr>
                  <a:t>academic audiences</a:t>
                </a:r>
                <a:endParaRPr kumimoji="0" lang="en-US" sz="1800" i="0" u="none" strike="noStrike" cap="none" normalizeH="0" baseline="0" dirty="0">
                  <a:ln>
                    <a:noFill/>
                  </a:ln>
                  <a:solidFill>
                    <a:schemeClr val="tx1"/>
                  </a:solidFill>
                  <a:effectLst/>
                  <a:latin typeface="Arial" pitchFamily="34" charset="0"/>
                  <a:cs typeface="Arial" pitchFamily="34" charset="0"/>
                </a:endParaRPr>
              </a:p>
            </p:txBody>
          </p:sp>
          <p:sp>
            <p:nvSpPr>
              <p:cNvPr id="14" name="AutoShape 8"/>
              <p:cNvSpPr>
                <a:spLocks noChangeArrowheads="1"/>
              </p:cNvSpPr>
              <p:nvPr/>
            </p:nvSpPr>
            <p:spPr bwMode="auto">
              <a:xfrm>
                <a:off x="2325" y="6830"/>
                <a:ext cx="3397" cy="720"/>
              </a:xfrm>
              <a:prstGeom prst="curvedDownArrow">
                <a:avLst>
                  <a:gd name="adj1" fmla="val 77083"/>
                  <a:gd name="adj2" fmla="val 154167"/>
                  <a:gd name="adj3" fmla="val 33333"/>
                </a:avLst>
              </a:prstGeom>
              <a:solidFill>
                <a:srgbClr val="7030A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 name="AutoShape 9"/>
              <p:cNvSpPr>
                <a:spLocks noChangeArrowheads="1"/>
              </p:cNvSpPr>
              <p:nvPr/>
            </p:nvSpPr>
            <p:spPr bwMode="auto">
              <a:xfrm flipV="1">
                <a:off x="4892" y="10374"/>
                <a:ext cx="3322" cy="720"/>
              </a:xfrm>
              <a:prstGeom prst="curvedDownArrow">
                <a:avLst>
                  <a:gd name="adj1" fmla="val 77083"/>
                  <a:gd name="adj2" fmla="val 154167"/>
                  <a:gd name="adj3" fmla="val 33333"/>
                </a:avLst>
              </a:prstGeom>
              <a:solidFill>
                <a:srgbClr val="7030A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16" name="AutoShape 10"/>
              <p:cNvCxnSpPr>
                <a:cxnSpLocks noChangeShapeType="1"/>
              </p:cNvCxnSpPr>
              <p:nvPr/>
            </p:nvCxnSpPr>
            <p:spPr bwMode="auto">
              <a:xfrm>
                <a:off x="8451" y="9110"/>
                <a:ext cx="1424" cy="600"/>
              </a:xfrm>
              <a:prstGeom prst="straightConnector1">
                <a:avLst/>
              </a:prstGeom>
              <a:noFill/>
              <a:ln w="57150">
                <a:solidFill>
                  <a:srgbClr val="7030A0"/>
                </a:solidFill>
                <a:round/>
                <a:headEnd/>
                <a:tailEnd type="triangle" w="med" len="med"/>
              </a:ln>
            </p:spPr>
          </p:cxnSp>
          <p:cxnSp>
            <p:nvCxnSpPr>
              <p:cNvPr id="17" name="AutoShape 11"/>
              <p:cNvCxnSpPr>
                <a:cxnSpLocks noChangeShapeType="1"/>
              </p:cNvCxnSpPr>
              <p:nvPr/>
            </p:nvCxnSpPr>
            <p:spPr bwMode="auto">
              <a:xfrm flipV="1">
                <a:off x="8451" y="8150"/>
                <a:ext cx="1305" cy="517"/>
              </a:xfrm>
              <a:prstGeom prst="straightConnector1">
                <a:avLst/>
              </a:prstGeom>
              <a:noFill/>
              <a:ln w="57150">
                <a:solidFill>
                  <a:srgbClr val="7030A0"/>
                </a:solidFill>
                <a:round/>
                <a:headEnd/>
                <a:tailEnd type="triangle" w="med" len="med"/>
              </a:ln>
            </p:spPr>
          </p:cxnSp>
          <p:sp>
            <p:nvSpPr>
              <p:cNvPr id="18" name="Text Box 12"/>
              <p:cNvSpPr txBox="1">
                <a:spLocks noChangeArrowheads="1"/>
              </p:cNvSpPr>
              <p:nvPr/>
            </p:nvSpPr>
            <p:spPr bwMode="auto">
              <a:xfrm>
                <a:off x="1931" y="11619"/>
                <a:ext cx="8181" cy="670"/>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000" b="1" i="0" u="none" strike="noStrike" cap="none" normalizeH="0" baseline="0" dirty="0">
                    <a:ln>
                      <a:noFill/>
                    </a:ln>
                    <a:solidFill>
                      <a:schemeClr val="tx1"/>
                    </a:solidFill>
                    <a:effectLst/>
                    <a:latin typeface="Calibri" pitchFamily="34" charset="0"/>
                    <a:cs typeface="Arial" pitchFamily="34" charset="0"/>
                  </a:rPr>
                  <a:t>In Collaboration with Community Partners </a:t>
                </a:r>
                <a:r>
                  <a:rPr kumimoji="0" lang="en-US" sz="1600" b="1" i="0" u="none" strike="noStrike" cap="none" normalizeH="0" baseline="0" dirty="0">
                    <a:ln>
                      <a:noFill/>
                    </a:ln>
                    <a:solidFill>
                      <a:schemeClr val="tx1"/>
                    </a:solidFill>
                    <a:effectLst/>
                    <a:latin typeface="Calibri" pitchFamily="34" charset="0"/>
                    <a:cs typeface="Arial" pitchFamily="34" charset="0"/>
                  </a:rPr>
                  <a:t>(including local, indigenous, or practitioner knowledge)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pSp>
      </p:grpSp>
      <p:sp>
        <p:nvSpPr>
          <p:cNvPr id="19" name="Oval 18"/>
          <p:cNvSpPr/>
          <p:nvPr/>
        </p:nvSpPr>
        <p:spPr bwMode="auto">
          <a:xfrm>
            <a:off x="6237180" y="2028823"/>
            <a:ext cx="1820970" cy="3018692"/>
          </a:xfrm>
          <a:prstGeom prst="ellipse">
            <a:avLst/>
          </a:prstGeom>
          <a:noFill/>
          <a:ln w="38100" cap="flat" cmpd="sng" algn="ctr">
            <a:solidFill>
              <a:srgbClr val="11660C"/>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48" charset="0"/>
            </a:endParaRPr>
          </a:p>
        </p:txBody>
      </p:sp>
    </p:spTree>
    <p:extLst>
      <p:ext uri="{BB962C8B-B14F-4D97-AF65-F5344CB8AC3E}">
        <p14:creationId xmlns:p14="http://schemas.microsoft.com/office/powerpoint/2010/main" val="292530618"/>
      </p:ext>
    </p:extLst>
  </p:cSld>
  <p:clrMapOvr>
    <a:masterClrMapping/>
  </p:clrMapOvr>
  <p:transition spd="med">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7620000" cy="609600"/>
          </a:xfrm>
        </p:spPr>
        <p:txBody>
          <a:bodyPr/>
          <a:lstStyle/>
          <a:p>
            <a:pPr algn="ctr"/>
            <a:r>
              <a:rPr lang="en-US" sz="3600" dirty="0"/>
              <a:t>Why Talk About Academic and Public Products?</a:t>
            </a:r>
          </a:p>
        </p:txBody>
      </p:sp>
      <p:sp>
        <p:nvSpPr>
          <p:cNvPr id="3" name="Content Placeholder 2"/>
          <p:cNvSpPr>
            <a:spLocks noGrp="1"/>
          </p:cNvSpPr>
          <p:nvPr>
            <p:ph idx="1"/>
          </p:nvPr>
        </p:nvSpPr>
        <p:spPr>
          <a:xfrm>
            <a:off x="457200" y="1981200"/>
            <a:ext cx="5181600" cy="4495800"/>
          </a:xfrm>
        </p:spPr>
        <p:txBody>
          <a:bodyPr/>
          <a:lstStyle/>
          <a:p>
            <a:r>
              <a:rPr lang="en-US" dirty="0">
                <a:ea typeface="ＭＳ Ｐゴシック" pitchFamily="34" charset="-128"/>
              </a:rPr>
              <a:t>Talking about what might be </a:t>
            </a:r>
            <a:r>
              <a:rPr lang="en-US" b="1" dirty="0">
                <a:ea typeface="ＭＳ Ｐゴシック" pitchFamily="34" charset="-128"/>
              </a:rPr>
              <a:t>useful—at the beginning </a:t>
            </a:r>
            <a:r>
              <a:rPr lang="en-US" dirty="0">
                <a:ea typeface="ＭＳ Ｐゴシック" pitchFamily="34" charset="-128"/>
              </a:rPr>
              <a:t>of your collaboration—helps </a:t>
            </a:r>
            <a:r>
              <a:rPr lang="en-US" b="1" dirty="0">
                <a:ea typeface="ＭＳ Ｐゴシック" pitchFamily="34" charset="-128"/>
              </a:rPr>
              <a:t>both parties </a:t>
            </a:r>
            <a:r>
              <a:rPr lang="en-US" dirty="0">
                <a:ea typeface="ＭＳ Ｐゴシック" pitchFamily="34" charset="-128"/>
              </a:rPr>
              <a:t>be more thoughtful about what kinds of products they would both like at the end. This helps both parties be more </a:t>
            </a:r>
            <a:r>
              <a:rPr lang="en-US" b="1" dirty="0">
                <a:ea typeface="ＭＳ Ｐゴシック" pitchFamily="34" charset="-128"/>
              </a:rPr>
              <a:t>strategic and creative</a:t>
            </a:r>
            <a:r>
              <a:rPr lang="en-US" dirty="0">
                <a:ea typeface="ＭＳ Ｐゴシック" pitchFamily="34" charset="-128"/>
              </a:rPr>
              <a:t> along the way.</a:t>
            </a:r>
          </a:p>
          <a:p>
            <a:endParaRPr lang="en-US" sz="1000" dirty="0">
              <a:ea typeface="ＭＳ Ｐゴシック" pitchFamily="34" charset="-128"/>
            </a:endParaRPr>
          </a:p>
          <a:p>
            <a:r>
              <a:rPr lang="en-US" dirty="0">
                <a:ea typeface="ＭＳ Ｐゴシック" pitchFamily="34" charset="-128"/>
              </a:rPr>
              <a:t>Discussing the different academic and public products also </a:t>
            </a:r>
            <a:r>
              <a:rPr lang="en-US" b="1" dirty="0">
                <a:ea typeface="ＭＳ Ｐゴシック" pitchFamily="34" charset="-128"/>
              </a:rPr>
              <a:t>helps you to understand one another’s context better</a:t>
            </a:r>
            <a:r>
              <a:rPr lang="en-US" dirty="0">
                <a:ea typeface="ＭＳ Ｐゴシック" pitchFamily="34" charset="-128"/>
              </a:rPr>
              <a:t>—making you a more respectful, understanding partner. </a:t>
            </a:r>
          </a:p>
        </p:txBody>
      </p:sp>
      <p:pic>
        <p:nvPicPr>
          <p:cNvPr id="33794" name="Picture 2" descr="Photograph of a stack of old books piled higher and higher." title="Photo of stack of books."/>
          <p:cNvPicPr>
            <a:picLocks noChangeAspect="1" noChangeArrowheads="1"/>
          </p:cNvPicPr>
          <p:nvPr/>
        </p:nvPicPr>
        <p:blipFill>
          <a:blip r:embed="rId2" cstate="print"/>
          <a:srcRect/>
          <a:stretch>
            <a:fillRect/>
          </a:stretch>
        </p:blipFill>
        <p:spPr bwMode="auto">
          <a:xfrm>
            <a:off x="6019800" y="1981200"/>
            <a:ext cx="2552700" cy="4204448"/>
          </a:xfrm>
          <a:prstGeom prst="rect">
            <a:avLst/>
          </a:prstGeom>
          <a:noFill/>
        </p:spPr>
      </p:pic>
    </p:spTree>
    <p:extLst>
      <p:ext uri="{BB962C8B-B14F-4D97-AF65-F5344CB8AC3E}">
        <p14:creationId xmlns:p14="http://schemas.microsoft.com/office/powerpoint/2010/main" val="2158404295"/>
      </p:ext>
    </p:extLst>
  </p:cSld>
  <p:clrMapOvr>
    <a:masterClrMapping/>
  </p:clrMapOvr>
  <p:transition spd="med">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6774"/>
            <a:ext cx="8580782" cy="609600"/>
          </a:xfrm>
        </p:spPr>
        <p:txBody>
          <a:bodyPr/>
          <a:lstStyle/>
          <a:p>
            <a:r>
              <a:rPr lang="en-US" dirty="0"/>
              <a:t>IA’s Figure 8: Academic &amp; Public Products</a:t>
            </a:r>
            <a:endParaRPr lang="en-US" sz="2000" dirty="0"/>
          </a:p>
        </p:txBody>
      </p:sp>
      <p:sp>
        <p:nvSpPr>
          <p:cNvPr id="3" name="Content Placeholder 2"/>
          <p:cNvSpPr>
            <a:spLocks noGrp="1"/>
          </p:cNvSpPr>
          <p:nvPr>
            <p:ph sz="half" idx="1"/>
          </p:nvPr>
        </p:nvSpPr>
        <p:spPr>
          <a:xfrm>
            <a:off x="617732" y="1136374"/>
            <a:ext cx="4550615" cy="5423452"/>
          </a:xfrm>
        </p:spPr>
        <p:txBody>
          <a:bodyPr/>
          <a:lstStyle/>
          <a:p>
            <a:pPr>
              <a:spcBef>
                <a:spcPts val="0"/>
              </a:spcBef>
              <a:spcAft>
                <a:spcPts val="1800"/>
              </a:spcAft>
            </a:pPr>
            <a:r>
              <a:rPr lang="en-US" sz="2000" dirty="0">
                <a:ea typeface="ＭＳ Ｐゴシック" pitchFamily="34" charset="-128"/>
              </a:rPr>
              <a:t>Scholarship that is generated from community engagement has </a:t>
            </a:r>
            <a:r>
              <a:rPr lang="en-US" sz="2000" b="1" dirty="0">
                <a:ea typeface="ＭＳ Ｐゴシック" pitchFamily="34" charset="-128"/>
              </a:rPr>
              <a:t>different audiences (academic and public/practitioner/community</a:t>
            </a:r>
            <a:r>
              <a:rPr lang="en-US" sz="2000" dirty="0">
                <a:ea typeface="ＭＳ Ｐゴシック" pitchFamily="34" charset="-128"/>
              </a:rPr>
              <a:t>).</a:t>
            </a:r>
          </a:p>
          <a:p>
            <a:pPr>
              <a:spcBef>
                <a:spcPts val="0"/>
              </a:spcBef>
              <a:spcAft>
                <a:spcPts val="1800"/>
              </a:spcAft>
            </a:pPr>
            <a:r>
              <a:rPr lang="en-US" sz="2000" dirty="0">
                <a:ea typeface="ＭＳ Ｐゴシック" pitchFamily="34" charset="-128"/>
              </a:rPr>
              <a:t>Those audiences have </a:t>
            </a:r>
            <a:r>
              <a:rPr lang="en-US" sz="2000" b="1" dirty="0">
                <a:ea typeface="ＭＳ Ｐゴシック" pitchFamily="34" charset="-128"/>
              </a:rPr>
              <a:t>different information needs, communication styles, and general interests</a:t>
            </a:r>
            <a:r>
              <a:rPr lang="en-US" sz="2000" dirty="0">
                <a:ea typeface="ＭＳ Ｐゴシック" pitchFamily="34" charset="-128"/>
              </a:rPr>
              <a:t>.</a:t>
            </a:r>
          </a:p>
          <a:p>
            <a:pPr>
              <a:spcBef>
                <a:spcPts val="0"/>
              </a:spcBef>
              <a:spcAft>
                <a:spcPts val="1800"/>
              </a:spcAft>
            </a:pPr>
            <a:r>
              <a:rPr lang="en-US" sz="2000" dirty="0">
                <a:ea typeface="ＭＳ Ｐゴシック" pitchFamily="34" charset="-128"/>
              </a:rPr>
              <a:t>Engaged scholars, who are strategic with their work, purposefully create academic and public products so that their </a:t>
            </a:r>
            <a:r>
              <a:rPr lang="en-US" sz="2000" b="1" dirty="0">
                <a:ea typeface="ＭＳ Ｐゴシック" pitchFamily="34" charset="-128"/>
              </a:rPr>
              <a:t>scholarship is accessible to multiple audiences</a:t>
            </a:r>
            <a:r>
              <a:rPr lang="en-US" sz="2000" dirty="0">
                <a:ea typeface="ＭＳ Ｐゴシック" pitchFamily="34" charset="-128"/>
              </a:rPr>
              <a:t>.</a:t>
            </a:r>
          </a:p>
          <a:p>
            <a:pPr marL="0" indent="0">
              <a:spcBef>
                <a:spcPts val="0"/>
              </a:spcBef>
              <a:spcAft>
                <a:spcPts val="1800"/>
              </a:spcAft>
              <a:buNone/>
            </a:pPr>
            <a:r>
              <a:rPr lang="fi-FI" sz="2000" dirty="0"/>
              <a:t>     (Ellison &amp; Eatman, 2008, pg. x)</a:t>
            </a:r>
            <a:endParaRPr lang="en-US" sz="2000" dirty="0"/>
          </a:p>
        </p:txBody>
      </p:sp>
      <p:pic>
        <p:nvPicPr>
          <p:cNvPr id="10" name="Picture 2" descr="Image result for infinity" title="Infinity or Figure 8 imag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670838" y="2510206"/>
            <a:ext cx="3015962" cy="17888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699513" y="3929753"/>
            <a:ext cx="1338469" cy="369332"/>
          </a:xfrm>
          <a:prstGeom prst="rect">
            <a:avLst/>
          </a:prstGeom>
          <a:noFill/>
        </p:spPr>
        <p:txBody>
          <a:bodyPr wrap="square" rtlCol="0">
            <a:spAutoFit/>
          </a:bodyPr>
          <a:lstStyle/>
          <a:p>
            <a:r>
              <a:rPr lang="en-US" b="1" dirty="0"/>
              <a:t>Academic</a:t>
            </a:r>
          </a:p>
        </p:txBody>
      </p:sp>
      <p:sp>
        <p:nvSpPr>
          <p:cNvPr id="12" name="TextBox 11"/>
          <p:cNvSpPr txBox="1"/>
          <p:nvPr/>
        </p:nvSpPr>
        <p:spPr>
          <a:xfrm>
            <a:off x="5493026" y="2504661"/>
            <a:ext cx="1338469" cy="369332"/>
          </a:xfrm>
          <a:prstGeom prst="rect">
            <a:avLst/>
          </a:prstGeom>
          <a:noFill/>
        </p:spPr>
        <p:txBody>
          <a:bodyPr wrap="square" rtlCol="0">
            <a:spAutoFit/>
          </a:bodyPr>
          <a:lstStyle/>
          <a:p>
            <a:r>
              <a:rPr lang="en-US" b="1" dirty="0"/>
              <a:t>Public</a:t>
            </a:r>
          </a:p>
        </p:txBody>
      </p:sp>
    </p:spTree>
    <p:extLst>
      <p:ext uri="{BB962C8B-B14F-4D97-AF65-F5344CB8AC3E}">
        <p14:creationId xmlns:p14="http://schemas.microsoft.com/office/powerpoint/2010/main" val="101739973"/>
      </p:ext>
    </p:extLst>
  </p:cSld>
  <p:clrMapOvr>
    <a:masterClrMapping/>
  </p:clrMapOvr>
  <p:transition spd="med">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457200" y="1465427"/>
            <a:ext cx="4040188" cy="3951288"/>
          </a:xfrm>
        </p:spPr>
        <p:txBody>
          <a:bodyPr/>
          <a:lstStyle/>
          <a:p>
            <a:pPr marL="0" indent="0">
              <a:buNone/>
              <a:defRPr/>
            </a:pPr>
            <a:r>
              <a:rPr lang="en-US" sz="2000" b="1" dirty="0"/>
              <a:t>Academic Products</a:t>
            </a:r>
          </a:p>
          <a:p>
            <a:pPr>
              <a:defRPr/>
            </a:pPr>
            <a:r>
              <a:rPr lang="en-US" sz="2000" dirty="0"/>
              <a:t>Dissertation</a:t>
            </a:r>
          </a:p>
          <a:p>
            <a:pPr>
              <a:defRPr/>
            </a:pPr>
            <a:r>
              <a:rPr lang="en-US" sz="2000" dirty="0"/>
              <a:t>Thesis</a:t>
            </a:r>
          </a:p>
          <a:p>
            <a:pPr>
              <a:defRPr/>
            </a:pPr>
            <a:r>
              <a:rPr lang="en-US" sz="2000" dirty="0"/>
              <a:t>Journal article</a:t>
            </a:r>
          </a:p>
          <a:p>
            <a:pPr>
              <a:defRPr/>
            </a:pPr>
            <a:r>
              <a:rPr lang="en-US" sz="2000" dirty="0"/>
              <a:t>Book</a:t>
            </a:r>
          </a:p>
          <a:p>
            <a:pPr>
              <a:defRPr/>
            </a:pPr>
            <a:r>
              <a:rPr lang="en-US" sz="2000" dirty="0"/>
              <a:t>Book chapter</a:t>
            </a:r>
          </a:p>
          <a:p>
            <a:pPr>
              <a:defRPr/>
            </a:pPr>
            <a:r>
              <a:rPr lang="en-US" sz="2000" dirty="0"/>
              <a:t>Conference poster</a:t>
            </a:r>
          </a:p>
          <a:p>
            <a:pPr>
              <a:defRPr/>
            </a:pPr>
            <a:r>
              <a:rPr lang="en-US" sz="2000" dirty="0"/>
              <a:t>Conference presentation</a:t>
            </a:r>
          </a:p>
          <a:p>
            <a:pPr>
              <a:defRPr/>
            </a:pPr>
            <a:r>
              <a:rPr lang="en-US" sz="2000" dirty="0"/>
              <a:t>Grant proposal</a:t>
            </a:r>
          </a:p>
          <a:p>
            <a:pPr>
              <a:defRPr/>
            </a:pPr>
            <a:r>
              <a:rPr lang="en-US" sz="2000" dirty="0"/>
              <a:t>Curriculum</a:t>
            </a:r>
          </a:p>
          <a:p>
            <a:pPr>
              <a:defRPr/>
            </a:pPr>
            <a:r>
              <a:rPr lang="en-US" sz="2000" dirty="0"/>
              <a:t>Artistic performances</a:t>
            </a:r>
          </a:p>
          <a:p>
            <a:pPr>
              <a:defRPr/>
            </a:pPr>
            <a:endParaRPr lang="en-US" sz="2000" dirty="0"/>
          </a:p>
        </p:txBody>
      </p:sp>
      <p:sp>
        <p:nvSpPr>
          <p:cNvPr id="8" name="Content Placeholder 7"/>
          <p:cNvSpPr>
            <a:spLocks noGrp="1"/>
          </p:cNvSpPr>
          <p:nvPr>
            <p:ph sz="quarter" idx="4"/>
          </p:nvPr>
        </p:nvSpPr>
        <p:spPr>
          <a:xfrm>
            <a:off x="4572000" y="1465427"/>
            <a:ext cx="4246727" cy="5234918"/>
          </a:xfrm>
        </p:spPr>
        <p:txBody>
          <a:bodyPr/>
          <a:lstStyle/>
          <a:p>
            <a:pPr marL="0" indent="0">
              <a:buNone/>
              <a:defRPr/>
            </a:pPr>
            <a:r>
              <a:rPr lang="en-US" sz="2000" b="1" dirty="0"/>
              <a:t>Peer Review</a:t>
            </a:r>
          </a:p>
          <a:p>
            <a:pPr marL="285750" indent="-285750">
              <a:buFont typeface="Arial" pitchFamily="34" charset="0"/>
              <a:buChar char="•"/>
              <a:defRPr/>
            </a:pPr>
            <a:r>
              <a:rPr lang="en-US" sz="2000" dirty="0"/>
              <a:t>Journal editor</a:t>
            </a:r>
          </a:p>
          <a:p>
            <a:pPr marL="285750" indent="-285750">
              <a:buFont typeface="Arial" pitchFamily="34" charset="0"/>
              <a:buChar char="•"/>
              <a:defRPr/>
            </a:pPr>
            <a:r>
              <a:rPr lang="en-US" sz="2000" dirty="0"/>
              <a:t>Blind reviewers for academic journals</a:t>
            </a:r>
          </a:p>
          <a:p>
            <a:pPr marL="285750" indent="-285750">
              <a:buFont typeface="Arial" pitchFamily="34" charset="0"/>
              <a:buChar char="•"/>
              <a:defRPr/>
            </a:pPr>
            <a:r>
              <a:rPr lang="en-US" sz="2000" dirty="0"/>
              <a:t>Book editor</a:t>
            </a:r>
          </a:p>
          <a:p>
            <a:pPr marL="285750" indent="-285750">
              <a:buFont typeface="Arial" pitchFamily="34" charset="0"/>
              <a:buChar char="•"/>
              <a:defRPr/>
            </a:pPr>
            <a:r>
              <a:rPr lang="en-US" sz="2000" dirty="0"/>
              <a:t>Editor of volume of book chapters</a:t>
            </a:r>
          </a:p>
          <a:p>
            <a:pPr marL="285750" indent="-285750">
              <a:buFont typeface="Arial" pitchFamily="34" charset="0"/>
              <a:buChar char="•"/>
              <a:defRPr/>
            </a:pPr>
            <a:r>
              <a:rPr lang="en-US" sz="2000" dirty="0"/>
              <a:t>Conference organizers</a:t>
            </a:r>
          </a:p>
          <a:p>
            <a:pPr marL="285750" indent="-285750">
              <a:buFont typeface="Arial" pitchFamily="34" charset="0"/>
              <a:buChar char="•"/>
              <a:defRPr/>
            </a:pPr>
            <a:r>
              <a:rPr lang="en-US" sz="2000" dirty="0"/>
              <a:t>Conference proposal reviewers</a:t>
            </a:r>
          </a:p>
          <a:p>
            <a:pPr marL="285750" indent="-285750">
              <a:buFont typeface="Arial" pitchFamily="34" charset="0"/>
              <a:buChar char="•"/>
              <a:defRPr/>
            </a:pPr>
            <a:r>
              <a:rPr lang="en-US" sz="2000" dirty="0"/>
              <a:t>Grant reviewers—competitively funded grants</a:t>
            </a:r>
          </a:p>
          <a:p>
            <a:pPr marL="285750" indent="-285750">
              <a:buFont typeface="Arial" pitchFamily="34" charset="0"/>
              <a:buChar char="•"/>
              <a:defRPr/>
            </a:pPr>
            <a:r>
              <a:rPr lang="en-US" sz="2000" dirty="0"/>
              <a:t>Juried shows</a:t>
            </a:r>
          </a:p>
          <a:p>
            <a:pPr marL="285750" indent="-285750">
              <a:buFont typeface="Arial" pitchFamily="34" charset="0"/>
              <a:buChar char="•"/>
              <a:defRPr/>
            </a:pPr>
            <a:r>
              <a:rPr lang="en-US" sz="2000" dirty="0"/>
              <a:t>Competitive awards committees</a:t>
            </a:r>
          </a:p>
          <a:p>
            <a:endParaRPr lang="en-US" sz="2000" dirty="0"/>
          </a:p>
        </p:txBody>
      </p:sp>
      <p:sp>
        <p:nvSpPr>
          <p:cNvPr id="26629" name="Title 1"/>
          <p:cNvSpPr>
            <a:spLocks noGrp="1"/>
          </p:cNvSpPr>
          <p:nvPr>
            <p:ph type="title"/>
          </p:nvPr>
        </p:nvSpPr>
        <p:spPr/>
        <p:txBody>
          <a:bodyPr/>
          <a:lstStyle/>
          <a:p>
            <a:r>
              <a:rPr lang="en-US" dirty="0">
                <a:ea typeface="ＭＳ Ｐゴシック" pitchFamily="34" charset="-128"/>
              </a:rPr>
              <a:t>Examples of Academic Products</a:t>
            </a:r>
          </a:p>
        </p:txBody>
      </p:sp>
    </p:spTree>
    <p:extLst>
      <p:ext uri="{BB962C8B-B14F-4D97-AF65-F5344CB8AC3E}">
        <p14:creationId xmlns:p14="http://schemas.microsoft.com/office/powerpoint/2010/main" val="2283467053"/>
      </p:ext>
    </p:extLst>
  </p:cSld>
  <p:clrMapOvr>
    <a:masterClrMapping/>
  </p:clrMapOvr>
  <p:transition spd="med">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a:spLocks noGrp="1"/>
          </p:cNvSpPr>
          <p:nvPr>
            <p:ph sz="half" idx="2"/>
          </p:nvPr>
        </p:nvSpPr>
        <p:spPr>
          <a:xfrm>
            <a:off x="457200" y="1463039"/>
            <a:ext cx="4192588" cy="5111181"/>
          </a:xfrm>
        </p:spPr>
        <p:txBody>
          <a:bodyPr/>
          <a:lstStyle/>
          <a:p>
            <a:pPr marL="0" indent="0">
              <a:buNone/>
              <a:defRPr/>
            </a:pPr>
            <a:r>
              <a:rPr lang="en-US" sz="2000" b="1" dirty="0"/>
              <a:t>Public Products</a:t>
            </a:r>
          </a:p>
          <a:p>
            <a:pPr>
              <a:defRPr/>
            </a:pPr>
            <a:r>
              <a:rPr lang="en-US" sz="2000" dirty="0"/>
              <a:t>Community presentations</a:t>
            </a:r>
          </a:p>
          <a:p>
            <a:pPr>
              <a:defRPr/>
            </a:pPr>
            <a:r>
              <a:rPr lang="en-US" sz="2000" dirty="0" err="1"/>
              <a:t>Powerpoints</a:t>
            </a:r>
            <a:endParaRPr lang="en-US" sz="2000" dirty="0"/>
          </a:p>
          <a:p>
            <a:pPr>
              <a:defRPr/>
            </a:pPr>
            <a:r>
              <a:rPr lang="en-US" sz="2000" dirty="0"/>
              <a:t>Infographics</a:t>
            </a:r>
          </a:p>
          <a:p>
            <a:pPr>
              <a:defRPr/>
            </a:pPr>
            <a:r>
              <a:rPr lang="en-US" sz="2000" dirty="0"/>
              <a:t>Newsletter articles</a:t>
            </a:r>
          </a:p>
          <a:p>
            <a:pPr>
              <a:defRPr/>
            </a:pPr>
            <a:r>
              <a:rPr lang="en-US" sz="2000" dirty="0"/>
              <a:t>Media—newspaper, TV interview, radio interview</a:t>
            </a:r>
          </a:p>
          <a:p>
            <a:pPr>
              <a:defRPr/>
            </a:pPr>
            <a:r>
              <a:rPr lang="en-US" sz="2000" dirty="0"/>
              <a:t>Community workshops</a:t>
            </a:r>
          </a:p>
          <a:p>
            <a:pPr>
              <a:defRPr/>
            </a:pPr>
            <a:r>
              <a:rPr lang="en-US" sz="2000" dirty="0"/>
              <a:t>Exhibitions, archives</a:t>
            </a:r>
          </a:p>
          <a:p>
            <a:pPr>
              <a:defRPr/>
            </a:pPr>
            <a:r>
              <a:rPr lang="en-US" sz="2000" dirty="0"/>
              <a:t>Performances, festivals</a:t>
            </a:r>
          </a:p>
          <a:p>
            <a:pPr>
              <a:defRPr/>
            </a:pPr>
            <a:r>
              <a:rPr lang="en-US" sz="2000" dirty="0"/>
              <a:t>K-12 or professional development curricula</a:t>
            </a:r>
          </a:p>
          <a:p>
            <a:pPr>
              <a:defRPr/>
            </a:pPr>
            <a:r>
              <a:rPr lang="en-US" sz="2000" dirty="0"/>
              <a:t>POD casts, blogs, </a:t>
            </a:r>
            <a:r>
              <a:rPr lang="en-US" sz="2000" dirty="0" err="1"/>
              <a:t>youtube</a:t>
            </a:r>
            <a:r>
              <a:rPr lang="en-US" sz="2000" dirty="0"/>
              <a:t> channels, webpages</a:t>
            </a:r>
          </a:p>
          <a:p>
            <a:pPr>
              <a:defRPr/>
            </a:pPr>
            <a:endParaRPr lang="en-US" sz="2000" dirty="0"/>
          </a:p>
          <a:p>
            <a:pPr>
              <a:defRPr/>
            </a:pPr>
            <a:endParaRPr lang="en-US" sz="2000" dirty="0"/>
          </a:p>
        </p:txBody>
      </p:sp>
      <p:sp>
        <p:nvSpPr>
          <p:cNvPr id="10" name="Content Placeholder 9"/>
          <p:cNvSpPr>
            <a:spLocks noGrp="1"/>
          </p:cNvSpPr>
          <p:nvPr>
            <p:ph sz="quarter" idx="4"/>
          </p:nvPr>
        </p:nvSpPr>
        <p:spPr>
          <a:xfrm>
            <a:off x="4572000" y="1463040"/>
            <a:ext cx="4041775" cy="3951288"/>
          </a:xfrm>
        </p:spPr>
        <p:txBody>
          <a:bodyPr/>
          <a:lstStyle/>
          <a:p>
            <a:pPr marL="0" indent="0">
              <a:buNone/>
              <a:defRPr/>
            </a:pPr>
            <a:r>
              <a:rPr lang="en-US" sz="2000" b="1" dirty="0"/>
              <a:t>Peer Review</a:t>
            </a:r>
          </a:p>
          <a:p>
            <a:pPr marL="285750" indent="-285750">
              <a:buFont typeface="Arial" pitchFamily="34" charset="0"/>
              <a:buChar char="•"/>
              <a:defRPr/>
            </a:pPr>
            <a:r>
              <a:rPr lang="en-US" sz="2000" dirty="0"/>
              <a:t>Grants reviewers—competitively funded grants </a:t>
            </a:r>
          </a:p>
          <a:p>
            <a:pPr marL="285750" indent="-285750">
              <a:buFont typeface="Arial" pitchFamily="34" charset="0"/>
              <a:buChar char="•"/>
              <a:defRPr/>
            </a:pPr>
            <a:r>
              <a:rPr lang="en-US" sz="2000" dirty="0"/>
              <a:t>Practitioner associations’ awards and recognitions</a:t>
            </a:r>
          </a:p>
          <a:p>
            <a:pPr marL="285750" indent="-285750">
              <a:buFont typeface="Arial" pitchFamily="34" charset="0"/>
              <a:buChar char="•"/>
              <a:defRPr/>
            </a:pPr>
            <a:r>
              <a:rPr lang="en-US" sz="2000" dirty="0"/>
              <a:t>Community awards and recognitions</a:t>
            </a:r>
          </a:p>
          <a:p>
            <a:endParaRPr lang="en-US" sz="2000" dirty="0"/>
          </a:p>
        </p:txBody>
      </p:sp>
      <p:sp>
        <p:nvSpPr>
          <p:cNvPr id="5" name="Title 1"/>
          <p:cNvSpPr>
            <a:spLocks noGrp="1"/>
          </p:cNvSpPr>
          <p:nvPr>
            <p:ph type="title"/>
          </p:nvPr>
        </p:nvSpPr>
        <p:spPr/>
        <p:txBody>
          <a:bodyPr/>
          <a:lstStyle/>
          <a:p>
            <a:r>
              <a:rPr lang="en-US" dirty="0">
                <a:ea typeface="ＭＳ Ｐゴシック" pitchFamily="34" charset="-128"/>
              </a:rPr>
              <a:t>Examples of Public Products</a:t>
            </a:r>
          </a:p>
        </p:txBody>
      </p:sp>
      <p:sp>
        <p:nvSpPr>
          <p:cNvPr id="2" name="Rectangle: Rounded Corners 1">
            <a:extLst>
              <a:ext uri="{FF2B5EF4-FFF2-40B4-BE49-F238E27FC236}">
                <a16:creationId xmlns:a16="http://schemas.microsoft.com/office/drawing/2014/main" id="{31DA8710-A904-4A5F-9CB2-34989C911FF9}"/>
              </a:ext>
            </a:extLst>
          </p:cNvPr>
          <p:cNvSpPr/>
          <p:nvPr/>
        </p:nvSpPr>
        <p:spPr bwMode="auto">
          <a:xfrm>
            <a:off x="5054885" y="4397339"/>
            <a:ext cx="3558890" cy="1623317"/>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48" charset="0"/>
            </a:endParaRPr>
          </a:p>
        </p:txBody>
      </p:sp>
      <p:sp>
        <p:nvSpPr>
          <p:cNvPr id="3" name="TextBox 2">
            <a:extLst>
              <a:ext uri="{FF2B5EF4-FFF2-40B4-BE49-F238E27FC236}">
                <a16:creationId xmlns:a16="http://schemas.microsoft.com/office/drawing/2014/main" id="{0C5CFBAD-3D65-48BF-9124-94805C0DB550}"/>
              </a:ext>
            </a:extLst>
          </p:cNvPr>
          <p:cNvSpPr txBox="1"/>
          <p:nvPr/>
        </p:nvSpPr>
        <p:spPr>
          <a:xfrm>
            <a:off x="4831600" y="5517727"/>
            <a:ext cx="3932988" cy="1200329"/>
          </a:xfrm>
          <a:prstGeom prst="rect">
            <a:avLst/>
          </a:prstGeom>
          <a:solidFill>
            <a:srgbClr val="CCECFF"/>
          </a:solidFill>
        </p:spPr>
        <p:txBody>
          <a:bodyPr wrap="square" rtlCol="0">
            <a:spAutoFit/>
          </a:bodyPr>
          <a:lstStyle/>
          <a:p>
            <a:pPr algn="ctr"/>
            <a:r>
              <a:rPr lang="en-US" b="1" dirty="0"/>
              <a:t>All of these should appear on your resume or c.v.—under different headings than your academic work.</a:t>
            </a:r>
          </a:p>
        </p:txBody>
      </p:sp>
      <p:sp>
        <p:nvSpPr>
          <p:cNvPr id="7" name="TextBox 6">
            <a:extLst>
              <a:ext uri="{FF2B5EF4-FFF2-40B4-BE49-F238E27FC236}">
                <a16:creationId xmlns:a16="http://schemas.microsoft.com/office/drawing/2014/main" id="{44F2AEA4-D0DD-4B88-B039-80DDBE8B09D7}"/>
              </a:ext>
            </a:extLst>
          </p:cNvPr>
          <p:cNvSpPr txBox="1"/>
          <p:nvPr/>
        </p:nvSpPr>
        <p:spPr>
          <a:xfrm>
            <a:off x="4831600" y="4060835"/>
            <a:ext cx="3932988" cy="1200329"/>
          </a:xfrm>
          <a:prstGeom prst="rect">
            <a:avLst/>
          </a:prstGeom>
          <a:solidFill>
            <a:srgbClr val="CCECFF"/>
          </a:solidFill>
        </p:spPr>
        <p:txBody>
          <a:bodyPr wrap="square" rtlCol="0">
            <a:spAutoFit/>
          </a:bodyPr>
          <a:lstStyle/>
          <a:p>
            <a:pPr algn="ctr"/>
            <a:r>
              <a:rPr lang="en-US" b="1" dirty="0"/>
              <a:t>Practitioner and Public Audiences want information and communication formats different from academic audiences. </a:t>
            </a:r>
          </a:p>
        </p:txBody>
      </p:sp>
    </p:spTree>
    <p:extLst>
      <p:ext uri="{BB962C8B-B14F-4D97-AF65-F5344CB8AC3E}">
        <p14:creationId xmlns:p14="http://schemas.microsoft.com/office/powerpoint/2010/main" val="2476993738"/>
      </p:ext>
    </p:extLst>
  </p:cSld>
  <p:clrMapOvr>
    <a:masterClrMapping/>
  </p:clrMapOvr>
  <p:transition spd="med">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64585" y="708709"/>
            <a:ext cx="7772400" cy="1362075"/>
          </a:xfrm>
        </p:spPr>
        <p:txBody>
          <a:bodyPr/>
          <a:lstStyle/>
          <a:p>
            <a:pPr algn="ctr">
              <a:defRPr/>
            </a:pPr>
            <a:r>
              <a:rPr lang="en-US" dirty="0"/>
              <a:t>TYPES OF COMMUNITY- ENGAGED SCHOLARSHIP</a:t>
            </a:r>
            <a:br>
              <a:rPr lang="en-US" dirty="0"/>
            </a:br>
            <a:r>
              <a:rPr lang="en-US" sz="2000" b="0" dirty="0"/>
              <a:t>(Key Concepts Handout--back)</a:t>
            </a:r>
          </a:p>
        </p:txBody>
      </p:sp>
      <p:pic>
        <p:nvPicPr>
          <p:cNvPr id="40961" name="Picture 1" descr="Image from the back of the MSU Key Concepts sheet to indicate the beginning of a new section of the presentation." title="Image of MSU's Key Concepts Handout."/>
          <p:cNvPicPr>
            <a:picLocks noChangeAspect="1" noChangeArrowheads="1"/>
          </p:cNvPicPr>
          <p:nvPr/>
        </p:nvPicPr>
        <p:blipFill>
          <a:blip r:embed="rId3" cstate="print"/>
          <a:srcRect l="12955" t="23182" r="13682" b="10341"/>
          <a:stretch>
            <a:fillRect/>
          </a:stretch>
        </p:blipFill>
        <p:spPr bwMode="auto">
          <a:xfrm>
            <a:off x="1475076" y="2254355"/>
            <a:ext cx="6151418" cy="4459206"/>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1705528952"/>
      </p:ext>
    </p:extLst>
  </p:cSld>
  <p:clrMapOvr>
    <a:masterClrMapping/>
  </p:clrMapOvr>
  <p:transition spd="med">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2"/>
          <p:cNvSpPr>
            <a:spLocks noGrp="1"/>
          </p:cNvSpPr>
          <p:nvPr>
            <p:ph type="title"/>
          </p:nvPr>
        </p:nvSpPr>
        <p:spPr>
          <a:xfrm>
            <a:off x="457200" y="685800"/>
            <a:ext cx="8379996" cy="609600"/>
          </a:xfrm>
        </p:spPr>
        <p:txBody>
          <a:bodyPr/>
          <a:lstStyle/>
          <a:p>
            <a:r>
              <a:rPr lang="en-US" dirty="0">
                <a:ea typeface="ＭＳ Ｐゴシック" pitchFamily="34" charset="-128"/>
              </a:rPr>
              <a:t>Community-Engaged Research Examples</a:t>
            </a:r>
          </a:p>
        </p:txBody>
      </p:sp>
      <p:sp>
        <p:nvSpPr>
          <p:cNvPr id="6" name="Content Placeholder 5"/>
          <p:cNvSpPr>
            <a:spLocks noGrp="1"/>
          </p:cNvSpPr>
          <p:nvPr>
            <p:ph sz="half" idx="1"/>
          </p:nvPr>
        </p:nvSpPr>
        <p:spPr>
          <a:xfrm>
            <a:off x="644237" y="1600199"/>
            <a:ext cx="3346995" cy="4726459"/>
          </a:xfrm>
        </p:spPr>
        <p:txBody>
          <a:bodyPr/>
          <a:lstStyle/>
          <a:p>
            <a:pPr marL="228600" indent="-228600">
              <a:spcBef>
                <a:spcPts val="1200"/>
              </a:spcBef>
              <a:buFont typeface="Arial" pitchFamily="34" charset="0"/>
              <a:buChar char="•"/>
              <a:tabLst>
                <a:tab pos="114300" algn="l"/>
              </a:tabLst>
            </a:pPr>
            <a:r>
              <a:rPr lang="en-US" sz="2000" dirty="0"/>
              <a:t>Community-based, participatory research</a:t>
            </a:r>
          </a:p>
          <a:p>
            <a:pPr marL="228600" indent="-228600">
              <a:spcBef>
                <a:spcPts val="1200"/>
              </a:spcBef>
              <a:buFont typeface="Arial" pitchFamily="34" charset="0"/>
              <a:buChar char="•"/>
              <a:tabLst>
                <a:tab pos="114300" algn="l"/>
              </a:tabLst>
            </a:pPr>
            <a:r>
              <a:rPr lang="en-US" sz="2000" dirty="0"/>
              <a:t>Applied research</a:t>
            </a:r>
          </a:p>
          <a:p>
            <a:pPr marL="228600" indent="-228600">
              <a:spcBef>
                <a:spcPts val="1200"/>
              </a:spcBef>
              <a:buFont typeface="Arial" pitchFamily="34" charset="0"/>
              <a:buChar char="•"/>
              <a:tabLst>
                <a:tab pos="114300" algn="l"/>
              </a:tabLst>
            </a:pPr>
            <a:r>
              <a:rPr lang="en-US" sz="2000" dirty="0"/>
              <a:t>Contractual research (funded by government, non-governmental organizations, or businesses)</a:t>
            </a:r>
          </a:p>
          <a:p>
            <a:pPr marL="228600" indent="-228600">
              <a:spcBef>
                <a:spcPts val="1200"/>
              </a:spcBef>
              <a:buFont typeface="Arial" pitchFamily="34" charset="0"/>
              <a:buChar char="•"/>
              <a:tabLst>
                <a:tab pos="114300" algn="l"/>
              </a:tabLst>
            </a:pPr>
            <a:r>
              <a:rPr lang="en-US" sz="2000" dirty="0"/>
              <a:t>Demonstration projects</a:t>
            </a:r>
          </a:p>
          <a:p>
            <a:pPr marL="228600" indent="-228600">
              <a:spcBef>
                <a:spcPts val="1200"/>
              </a:spcBef>
              <a:buFont typeface="Arial" pitchFamily="34" charset="0"/>
              <a:buChar char="•"/>
              <a:tabLst>
                <a:tab pos="114300" algn="l"/>
              </a:tabLst>
            </a:pPr>
            <a:r>
              <a:rPr lang="en-US" sz="2000" dirty="0"/>
              <a:t>Needs and assets assessments</a:t>
            </a:r>
          </a:p>
          <a:p>
            <a:pPr marL="228600" indent="-228600">
              <a:spcBef>
                <a:spcPts val="1200"/>
              </a:spcBef>
              <a:buFont typeface="Arial" pitchFamily="34" charset="0"/>
              <a:buChar char="•"/>
              <a:tabLst>
                <a:tab pos="114300" algn="l"/>
              </a:tabLst>
            </a:pPr>
            <a:r>
              <a:rPr lang="en-US" sz="2000" dirty="0"/>
              <a:t>Program evaluations</a:t>
            </a:r>
          </a:p>
        </p:txBody>
      </p:sp>
      <p:pic>
        <p:nvPicPr>
          <p:cNvPr id="8" name="Picture 2" descr="Image of a group of people seated around a round table with papers and coffee cups in the middle of the table. Image is used to signify collaboration and input from community people. Photo is from: Image from: http://www.pps.k12.or.us/news/1301.htm.&#10;" title="Photo of people around a table talking."/>
          <p:cNvPicPr>
            <a:picLocks noGrp="1" noChangeAspect="1" noChangeArrowheads="1"/>
          </p:cNvPicPr>
          <p:nvPr>
            <p:ph sz="half" idx="2"/>
          </p:nvPr>
        </p:nvPicPr>
        <p:blipFill>
          <a:blip r:embed="rId3" cstate="print"/>
          <a:srcRect/>
          <a:stretch>
            <a:fillRect/>
          </a:stretch>
        </p:blipFill>
        <p:spPr bwMode="auto">
          <a:xfrm>
            <a:off x="4307929" y="2020328"/>
            <a:ext cx="4529267" cy="3021227"/>
          </a:xfrm>
          <a:prstGeom prst="rect">
            <a:avLst/>
          </a:prstGeom>
          <a:noFill/>
        </p:spPr>
      </p:pic>
    </p:spTree>
    <p:extLst>
      <p:ext uri="{BB962C8B-B14F-4D97-AF65-F5344CB8AC3E}">
        <p14:creationId xmlns:p14="http://schemas.microsoft.com/office/powerpoint/2010/main" val="4225859390"/>
      </p:ext>
    </p:extLst>
  </p:cSld>
  <p:clrMapOvr>
    <a:masterClrMapping/>
  </p:clrMapOvr>
  <p:transition spd="med">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685800"/>
            <a:ext cx="8458200" cy="609600"/>
          </a:xfrm>
        </p:spPr>
        <p:txBody>
          <a:bodyPr/>
          <a:lstStyle/>
          <a:p>
            <a:r>
              <a:rPr lang="en-US" dirty="0"/>
              <a:t>Community-Engaged Research</a:t>
            </a:r>
          </a:p>
        </p:txBody>
      </p:sp>
      <p:sp>
        <p:nvSpPr>
          <p:cNvPr id="8" name="Content Placeholder 7"/>
          <p:cNvSpPr>
            <a:spLocks noGrp="1"/>
          </p:cNvSpPr>
          <p:nvPr>
            <p:ph idx="1"/>
          </p:nvPr>
        </p:nvSpPr>
        <p:spPr>
          <a:xfrm>
            <a:off x="228600" y="1447800"/>
            <a:ext cx="8763000" cy="5410200"/>
          </a:xfrm>
        </p:spPr>
        <p:txBody>
          <a:bodyPr/>
          <a:lstStyle/>
          <a:p>
            <a:pPr>
              <a:buFont typeface="Arial" pitchFamily="34" charset="0"/>
              <a:buChar char="•"/>
            </a:pPr>
            <a:r>
              <a:rPr lang="en-US" sz="2200" b="1" dirty="0"/>
              <a:t>Research or evaluation questions are primary driving force </a:t>
            </a:r>
            <a:r>
              <a:rPr lang="en-US" sz="2200" dirty="0"/>
              <a:t>or focus of the activity with your community partner. </a:t>
            </a:r>
          </a:p>
          <a:p>
            <a:pPr>
              <a:buFont typeface="Arial" pitchFamily="34" charset="0"/>
              <a:buChar char="•"/>
            </a:pPr>
            <a:endParaRPr lang="en-US" sz="1000" dirty="0"/>
          </a:p>
          <a:p>
            <a:pPr>
              <a:buFont typeface="Arial" pitchFamily="34" charset="0"/>
              <a:buChar char="•"/>
            </a:pPr>
            <a:r>
              <a:rPr lang="en-US" sz="2200" dirty="0"/>
              <a:t>Follows steps similar to those in traditional research, however </a:t>
            </a:r>
            <a:r>
              <a:rPr lang="en-US" sz="2200" b="1" dirty="0"/>
              <a:t>community partner voice is incorporated into the key decisions </a:t>
            </a:r>
            <a:r>
              <a:rPr lang="en-US" sz="2200" dirty="0"/>
              <a:t>throughout the process (see handouts).</a:t>
            </a:r>
          </a:p>
          <a:p>
            <a:pPr>
              <a:buFont typeface="Arial" pitchFamily="34" charset="0"/>
              <a:buChar char="•"/>
            </a:pPr>
            <a:endParaRPr lang="en-US" sz="1000" dirty="0"/>
          </a:p>
          <a:p>
            <a:pPr>
              <a:buFont typeface="Arial" pitchFamily="34" charset="0"/>
              <a:buChar char="•"/>
            </a:pPr>
            <a:r>
              <a:rPr lang="en-US" sz="2200" b="1" dirty="0"/>
              <a:t>IRB approval is required for all university research that involves human subjects—including community engaged research</a:t>
            </a:r>
            <a:r>
              <a:rPr lang="en-US" sz="2200" dirty="0"/>
              <a:t>. (See optional readings and http://hrpp.msu.edu/irb-review-needed).</a:t>
            </a:r>
          </a:p>
          <a:p>
            <a:pPr>
              <a:buFont typeface="Arial" pitchFamily="34" charset="0"/>
              <a:buChar char="•"/>
            </a:pPr>
            <a:endParaRPr lang="en-US" sz="1000" dirty="0"/>
          </a:p>
          <a:p>
            <a:pPr>
              <a:buFont typeface="Arial" pitchFamily="34" charset="0"/>
              <a:buChar char="•"/>
            </a:pPr>
            <a:r>
              <a:rPr lang="en-US" sz="2200" b="1" dirty="0"/>
              <a:t>Community engaged research is on a continuum-</a:t>
            </a:r>
            <a:r>
              <a:rPr lang="en-US" sz="2200" dirty="0"/>
              <a:t>-barely engaged---to 100% co-created and co-generated at every step.</a:t>
            </a:r>
          </a:p>
        </p:txBody>
      </p:sp>
    </p:spTree>
    <p:extLst>
      <p:ext uri="{BB962C8B-B14F-4D97-AF65-F5344CB8AC3E}">
        <p14:creationId xmlns:p14="http://schemas.microsoft.com/office/powerpoint/2010/main" val="1085127945"/>
      </p:ext>
    </p:extLst>
  </p:cSld>
  <p:clrMapOvr>
    <a:masterClrMapping/>
  </p:clrMapOvr>
  <p:transition spd="med">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Community-Engaged Research is NOT…</a:t>
            </a:r>
          </a:p>
        </p:txBody>
      </p:sp>
      <p:sp>
        <p:nvSpPr>
          <p:cNvPr id="5" name="Content Placeholder 4"/>
          <p:cNvSpPr>
            <a:spLocks noGrp="1"/>
          </p:cNvSpPr>
          <p:nvPr>
            <p:ph idx="1"/>
          </p:nvPr>
        </p:nvSpPr>
        <p:spPr>
          <a:xfrm>
            <a:off x="457200" y="1600200"/>
            <a:ext cx="8229600" cy="4648200"/>
          </a:xfrm>
        </p:spPr>
        <p:txBody>
          <a:bodyPr/>
          <a:lstStyle/>
          <a:p>
            <a:r>
              <a:rPr lang="en-US" dirty="0"/>
              <a:t>Research conducted in a community setting, i.e., research </a:t>
            </a:r>
            <a:r>
              <a:rPr lang="en-US" b="1" dirty="0"/>
              <a:t>IN </a:t>
            </a:r>
            <a:r>
              <a:rPr lang="en-US" dirty="0"/>
              <a:t>a community</a:t>
            </a:r>
          </a:p>
          <a:p>
            <a:endParaRPr lang="en-US" sz="1000" dirty="0"/>
          </a:p>
          <a:p>
            <a:r>
              <a:rPr lang="en-US" dirty="0"/>
              <a:t>Research where data is gathered from subjects, without any input from them, i.e., research </a:t>
            </a:r>
            <a:r>
              <a:rPr lang="en-US" b="1" dirty="0"/>
              <a:t>ABOUT</a:t>
            </a:r>
            <a:r>
              <a:rPr lang="en-US" dirty="0"/>
              <a:t> or </a:t>
            </a:r>
            <a:r>
              <a:rPr lang="en-US" b="1" dirty="0"/>
              <a:t>ON</a:t>
            </a:r>
            <a:r>
              <a:rPr lang="en-US" dirty="0"/>
              <a:t> a community</a:t>
            </a:r>
          </a:p>
          <a:p>
            <a:endParaRPr lang="en-US" sz="1000" dirty="0"/>
          </a:p>
          <a:p>
            <a:r>
              <a:rPr lang="en-US" dirty="0"/>
              <a:t>Research conducted on behalf of a group of people, to benefit that group of people, i.e., research </a:t>
            </a:r>
            <a:r>
              <a:rPr lang="en-US" b="1" dirty="0"/>
              <a:t>FOR</a:t>
            </a:r>
            <a:r>
              <a:rPr lang="en-US" dirty="0"/>
              <a:t> a group of people</a:t>
            </a:r>
          </a:p>
          <a:p>
            <a:endParaRPr lang="en-US" sz="1000" dirty="0"/>
          </a:p>
          <a:p>
            <a:r>
              <a:rPr lang="en-US" dirty="0"/>
              <a:t>Research about service-learning, community engagement, i.e., scholarship of engagement or scholarship of teaching &amp; learning</a:t>
            </a:r>
          </a:p>
          <a:p>
            <a:endParaRPr lang="en-US" sz="1000" dirty="0"/>
          </a:p>
          <a:p>
            <a:r>
              <a:rPr lang="en-US" dirty="0"/>
              <a:t>Community-Engaged Research is conducted </a:t>
            </a:r>
            <a:r>
              <a:rPr lang="en-US" b="1" dirty="0"/>
              <a:t>WITH</a:t>
            </a:r>
            <a:r>
              <a:rPr lang="en-US" dirty="0"/>
              <a:t> community partners having a say in making key decisions about the research process</a:t>
            </a:r>
          </a:p>
          <a:p>
            <a:endParaRPr lang="en-US" dirty="0"/>
          </a:p>
          <a:p>
            <a:endParaRPr lang="en-US" dirty="0"/>
          </a:p>
        </p:txBody>
      </p:sp>
    </p:spTree>
    <p:extLst>
      <p:ext uri="{BB962C8B-B14F-4D97-AF65-F5344CB8AC3E}">
        <p14:creationId xmlns:p14="http://schemas.microsoft.com/office/powerpoint/2010/main" val="3222723684"/>
      </p:ext>
    </p:extLst>
  </p:cSld>
  <p:clrMapOvr>
    <a:masterClrMapping/>
  </p:clrMapOvr>
  <p:transition spd="med">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Stretch for CE Research</a:t>
            </a:r>
          </a:p>
        </p:txBody>
      </p:sp>
      <p:sp>
        <p:nvSpPr>
          <p:cNvPr id="3" name="Content Placeholder 2"/>
          <p:cNvSpPr>
            <a:spLocks noGrp="1"/>
          </p:cNvSpPr>
          <p:nvPr>
            <p:ph idx="1"/>
          </p:nvPr>
        </p:nvSpPr>
        <p:spPr/>
        <p:txBody>
          <a:bodyPr/>
          <a:lstStyle/>
          <a:p>
            <a:pPr marL="0" indent="0">
              <a:buNone/>
            </a:pPr>
            <a:r>
              <a:rPr lang="en-US" sz="2400" dirty="0"/>
              <a:t>Maintaining rigor required for research (or re-defining it appropriately)….and at the same time….</a:t>
            </a:r>
          </a:p>
          <a:p>
            <a:endParaRPr lang="en-US" sz="2400" dirty="0"/>
          </a:p>
          <a:p>
            <a:endParaRPr lang="en-US" sz="2400" dirty="0"/>
          </a:p>
          <a:p>
            <a:endParaRPr lang="en-US" sz="2400" dirty="0"/>
          </a:p>
          <a:p>
            <a:endParaRPr lang="en-US" sz="2400" dirty="0"/>
          </a:p>
          <a:p>
            <a:endParaRPr lang="en-US" sz="2400" dirty="0"/>
          </a:p>
          <a:p>
            <a:endParaRPr lang="en-US" sz="2400" dirty="0"/>
          </a:p>
          <a:p>
            <a:pPr marL="0" indent="0">
              <a:buNone/>
            </a:pPr>
            <a:r>
              <a:rPr lang="en-US" sz="2400" dirty="0"/>
              <a:t>incorporating community partner voice in the decision-making process</a:t>
            </a:r>
          </a:p>
        </p:txBody>
      </p:sp>
      <p:pic>
        <p:nvPicPr>
          <p:cNvPr id="1026" name="Picture 2" descr="154 Tug Of War Kids Illustrations, Royalty-Free Vector Graphics &amp; Clip Art  - iStock"/>
          <p:cNvPicPr>
            <a:picLocks noChangeAspect="1" noChangeArrowheads="1"/>
          </p:cNvPicPr>
          <p:nvPr/>
        </p:nvPicPr>
        <p:blipFill rotWithShape="1">
          <a:blip r:embed="rId3">
            <a:extLst>
              <a:ext uri="{28A0092B-C50C-407E-A947-70E740481C1C}">
                <a14:useLocalDpi xmlns:a14="http://schemas.microsoft.com/office/drawing/2010/main" val="0"/>
              </a:ext>
            </a:extLst>
          </a:blip>
          <a:srcRect t="23846" b="18323"/>
          <a:stretch/>
        </p:blipFill>
        <p:spPr bwMode="auto">
          <a:xfrm>
            <a:off x="762000" y="2674470"/>
            <a:ext cx="7239000" cy="2271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935485"/>
      </p:ext>
    </p:extLst>
  </p:cSld>
  <p:clrMapOvr>
    <a:masterClrMapping/>
  </p:clrMapOvr>
  <p:transition spd="med">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521693"/>
            <a:ext cx="8229600" cy="609600"/>
          </a:xfrm>
        </p:spPr>
        <p:txBody>
          <a:bodyPr/>
          <a:lstStyle/>
          <a:p>
            <a:r>
              <a:rPr lang="en-US" dirty="0"/>
              <a:t>With Clarification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53797" y="2808371"/>
            <a:ext cx="2541814" cy="3558541"/>
          </a:xfr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7659"/>
          <a:stretch/>
        </p:blipFill>
        <p:spPr>
          <a:xfrm>
            <a:off x="2095642" y="2649052"/>
            <a:ext cx="2258786" cy="384048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2773880"/>
            <a:ext cx="2743200" cy="384048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5011" y="2749816"/>
            <a:ext cx="2721429" cy="3810000"/>
          </a:xfrm>
          <a:prstGeom prst="rect">
            <a:avLst/>
          </a:prstGeom>
        </p:spPr>
      </p:pic>
      <p:sp>
        <p:nvSpPr>
          <p:cNvPr id="8" name="Cloud Callout 7"/>
          <p:cNvSpPr/>
          <p:nvPr/>
        </p:nvSpPr>
        <p:spPr bwMode="auto">
          <a:xfrm flipH="1">
            <a:off x="6784378" y="1386530"/>
            <a:ext cx="1902421" cy="1718921"/>
          </a:xfrm>
          <a:prstGeom prst="cloudCallou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48" charset="0"/>
            </a:endParaRPr>
          </a:p>
        </p:txBody>
      </p:sp>
      <p:sp>
        <p:nvSpPr>
          <p:cNvPr id="10" name="Cloud Callout 9"/>
          <p:cNvSpPr/>
          <p:nvPr/>
        </p:nvSpPr>
        <p:spPr bwMode="auto">
          <a:xfrm>
            <a:off x="4393817" y="1524000"/>
            <a:ext cx="2059980" cy="1602104"/>
          </a:xfrm>
          <a:prstGeom prst="cloudCallou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48" charset="0"/>
            </a:endParaRPr>
          </a:p>
        </p:txBody>
      </p:sp>
      <p:sp>
        <p:nvSpPr>
          <p:cNvPr id="11" name="Cloud Callout 10"/>
          <p:cNvSpPr/>
          <p:nvPr/>
        </p:nvSpPr>
        <p:spPr bwMode="auto">
          <a:xfrm>
            <a:off x="164862" y="1295400"/>
            <a:ext cx="1981200" cy="1819476"/>
          </a:xfrm>
          <a:prstGeom prst="cloudCallou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48" charset="0"/>
            </a:endParaRPr>
          </a:p>
        </p:txBody>
      </p:sp>
      <p:pic>
        <p:nvPicPr>
          <p:cNvPr id="12" name="Picture 10" descr="Amia Studios Purple Dragonfly Magnet #42827 - Walmart.com - Walmart.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9725" y="1678304"/>
            <a:ext cx="1143836" cy="11438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Amia Studios Purple Dragonfly Magnet #42827 - Walmart.com - Walmart.com"/>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3526"/>
          <a:stretch/>
        </p:blipFill>
        <p:spPr bwMode="auto">
          <a:xfrm>
            <a:off x="4800600" y="1830286"/>
            <a:ext cx="1143836" cy="98911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Amia Studios Purple Dragonfly Magnet #42827 - Walmart.com - Walmart.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60604" y="1650547"/>
            <a:ext cx="1143836" cy="11438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Amia Studios Purple Dragonfly Magnet #42827 - Walmart.com - Walmart.co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1676400"/>
            <a:ext cx="1143836" cy="1143836"/>
          </a:xfrm>
          <a:prstGeom prst="rect">
            <a:avLst/>
          </a:prstGeom>
          <a:noFill/>
          <a:extLst>
            <a:ext uri="{909E8E84-426E-40DD-AFC4-6F175D3DCCD1}">
              <a14:hiddenFill xmlns:a14="http://schemas.microsoft.com/office/drawing/2010/main">
                <a:solidFill>
                  <a:srgbClr val="FFFFFF"/>
                </a:solidFill>
              </a14:hiddenFill>
            </a:ext>
          </a:extLst>
        </p:spPr>
      </p:pic>
      <p:sp>
        <p:nvSpPr>
          <p:cNvPr id="16" name="Cloud Callout 15"/>
          <p:cNvSpPr/>
          <p:nvPr/>
        </p:nvSpPr>
        <p:spPr bwMode="auto">
          <a:xfrm flipH="1">
            <a:off x="2312066" y="1386530"/>
            <a:ext cx="2002971" cy="1739574"/>
          </a:xfrm>
          <a:prstGeom prst="cloudCallout">
            <a:avLst/>
          </a:prstGeom>
          <a:noFill/>
          <a:ln w="28575" cap="flat" cmpd="sng" algn="ctr">
            <a:solidFill>
              <a:srgbClr val="7030A0"/>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48" charset="0"/>
            </a:endParaRPr>
          </a:p>
        </p:txBody>
      </p:sp>
    </p:spTree>
    <p:extLst>
      <p:ext uri="{BB962C8B-B14F-4D97-AF65-F5344CB8AC3E}">
        <p14:creationId xmlns:p14="http://schemas.microsoft.com/office/powerpoint/2010/main" val="722473597"/>
      </p:ext>
    </p:extLst>
  </p:cSld>
  <p:clrMapOvr>
    <a:masterClrMapping/>
  </p:clrMapOvr>
  <p:transition spd="med">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ea typeface="ＭＳ Ｐゴシック" pitchFamily="34" charset="-128"/>
              </a:rPr>
              <a:t>Community-Engaged</a:t>
            </a:r>
            <a:r>
              <a:rPr lang="en-US" dirty="0"/>
              <a:t> Creative Activities Examples</a:t>
            </a:r>
          </a:p>
        </p:txBody>
      </p:sp>
      <p:sp>
        <p:nvSpPr>
          <p:cNvPr id="136193" name="Rectangle 1"/>
          <p:cNvSpPr>
            <a:spLocks noGrp="1" noChangeArrowheads="1"/>
          </p:cNvSpPr>
          <p:nvPr>
            <p:ph idx="1"/>
          </p:nvPr>
        </p:nvSpPr>
        <p:spPr bwMode="auto">
          <a:xfrm>
            <a:off x="457200" y="1500438"/>
            <a:ext cx="4460789" cy="52014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eaLnBrk="1" latinLnBrk="0" hangingPunct="1">
              <a:lnSpc>
                <a:spcPct val="100000"/>
              </a:lnSpc>
              <a:spcBef>
                <a:spcPts val="1200"/>
              </a:spcBef>
              <a:spcAft>
                <a:spcPts val="1200"/>
              </a:spcAft>
              <a:buClrTx/>
              <a:buSzTx/>
              <a:buNone/>
              <a:tabLst>
                <a:tab pos="114300" algn="l"/>
              </a:tabLst>
            </a:pPr>
            <a:r>
              <a:rPr lang="en-US" sz="2200" kern="1200" dirty="0">
                <a:ea typeface="ＭＳ Ｐゴシック" pitchFamily="34" charset="-128"/>
                <a:cs typeface="Arial" charset="0"/>
              </a:rPr>
              <a:t>Collaboratively created, produced, or performed</a:t>
            </a:r>
          </a:p>
          <a:p>
            <a:pPr marL="457200" marR="0" lvl="1" indent="-228600" defTabSz="914400" eaLnBrk="0" latinLnBrk="0" hangingPunct="0">
              <a:lnSpc>
                <a:spcPct val="100000"/>
              </a:lnSpc>
              <a:spcBef>
                <a:spcPts val="0"/>
              </a:spcBef>
              <a:spcAft>
                <a:spcPts val="1200"/>
              </a:spcAft>
              <a:buClrTx/>
              <a:buSzTx/>
              <a:buFont typeface="Arial" pitchFamily="34" charset="0"/>
              <a:buChar char="•"/>
              <a:tabLst>
                <a:tab pos="114300" algn="l"/>
              </a:tabLst>
            </a:pPr>
            <a:r>
              <a:rPr lang="en-US" sz="2200" kern="1200" dirty="0">
                <a:ea typeface="ＭＳ Ｐゴシック" pitchFamily="34" charset="-128"/>
                <a:cs typeface="Arial" charset="0"/>
              </a:rPr>
              <a:t>Theater</a:t>
            </a:r>
          </a:p>
          <a:p>
            <a:pPr marL="457200" marR="0" lvl="1" indent="-228600" defTabSz="914400" eaLnBrk="0" latinLnBrk="0" hangingPunct="0">
              <a:lnSpc>
                <a:spcPct val="100000"/>
              </a:lnSpc>
              <a:spcBef>
                <a:spcPts val="0"/>
              </a:spcBef>
              <a:spcAft>
                <a:spcPts val="1200"/>
              </a:spcAft>
              <a:buClrTx/>
              <a:buSzTx/>
              <a:buFont typeface="Arial" pitchFamily="34" charset="0"/>
              <a:buChar char="•"/>
              <a:tabLst>
                <a:tab pos="114300" algn="l"/>
              </a:tabLst>
            </a:pPr>
            <a:r>
              <a:rPr lang="en-US" sz="2200" kern="1200" dirty="0">
                <a:ea typeface="ＭＳ Ｐゴシック" pitchFamily="34" charset="-128"/>
                <a:cs typeface="Arial" charset="0"/>
              </a:rPr>
              <a:t>Music</a:t>
            </a:r>
          </a:p>
          <a:p>
            <a:pPr marL="457200" marR="0" lvl="1" indent="-228600" defTabSz="914400" eaLnBrk="0" latinLnBrk="0" hangingPunct="0">
              <a:lnSpc>
                <a:spcPct val="100000"/>
              </a:lnSpc>
              <a:spcBef>
                <a:spcPts val="0"/>
              </a:spcBef>
              <a:spcAft>
                <a:spcPts val="1200"/>
              </a:spcAft>
              <a:buClrTx/>
              <a:buSzTx/>
              <a:buFont typeface="Arial" pitchFamily="34" charset="0"/>
              <a:buChar char="•"/>
              <a:tabLst>
                <a:tab pos="114300" algn="l"/>
              </a:tabLst>
            </a:pPr>
            <a:r>
              <a:rPr lang="en-US" sz="2200" kern="1200" dirty="0">
                <a:ea typeface="ＭＳ Ｐゴシック" pitchFamily="34" charset="-128"/>
                <a:cs typeface="Arial" charset="0"/>
              </a:rPr>
              <a:t>Performance</a:t>
            </a:r>
          </a:p>
          <a:p>
            <a:pPr marL="457200" marR="0" lvl="1" indent="-228600" defTabSz="914400" eaLnBrk="0" latinLnBrk="0" hangingPunct="0">
              <a:lnSpc>
                <a:spcPct val="100000"/>
              </a:lnSpc>
              <a:spcBef>
                <a:spcPts val="0"/>
              </a:spcBef>
              <a:spcAft>
                <a:spcPts val="1200"/>
              </a:spcAft>
              <a:buClrTx/>
              <a:buSzTx/>
              <a:buFont typeface="Arial" pitchFamily="34" charset="0"/>
              <a:buChar char="•"/>
              <a:tabLst>
                <a:tab pos="114300" algn="l"/>
              </a:tabLst>
            </a:pPr>
            <a:r>
              <a:rPr lang="en-US" sz="2200" kern="1200" dirty="0">
                <a:ea typeface="ＭＳ Ｐゴシック" pitchFamily="34" charset="-128"/>
                <a:cs typeface="Arial" charset="0"/>
              </a:rPr>
              <a:t>Sculpture</a:t>
            </a:r>
          </a:p>
          <a:p>
            <a:pPr marL="457200" marR="0" lvl="1" indent="-228600" defTabSz="914400" eaLnBrk="0" latinLnBrk="0" hangingPunct="0">
              <a:lnSpc>
                <a:spcPct val="100000"/>
              </a:lnSpc>
              <a:spcBef>
                <a:spcPts val="0"/>
              </a:spcBef>
              <a:spcAft>
                <a:spcPts val="1200"/>
              </a:spcAft>
              <a:buClrTx/>
              <a:buSzTx/>
              <a:buFont typeface="Arial" pitchFamily="34" charset="0"/>
              <a:buChar char="•"/>
              <a:tabLst>
                <a:tab pos="114300" algn="l"/>
              </a:tabLst>
            </a:pPr>
            <a:r>
              <a:rPr lang="en-US" sz="2200" kern="1200" dirty="0">
                <a:ea typeface="ＭＳ Ｐゴシック" pitchFamily="34" charset="-128"/>
                <a:cs typeface="Arial" charset="0"/>
              </a:rPr>
              <a:t>Novels, plays, poetry</a:t>
            </a:r>
          </a:p>
          <a:p>
            <a:pPr marL="457200" marR="0" lvl="1" indent="-228600" defTabSz="914400" eaLnBrk="0" latinLnBrk="0" hangingPunct="0">
              <a:lnSpc>
                <a:spcPct val="100000"/>
              </a:lnSpc>
              <a:spcBef>
                <a:spcPts val="0"/>
              </a:spcBef>
              <a:spcAft>
                <a:spcPts val="1200"/>
              </a:spcAft>
              <a:buClrTx/>
              <a:buSzTx/>
              <a:buFont typeface="Arial" pitchFamily="34" charset="0"/>
              <a:buChar char="•"/>
              <a:tabLst>
                <a:tab pos="114300" algn="l"/>
              </a:tabLst>
            </a:pPr>
            <a:r>
              <a:rPr lang="en-US" sz="2200" kern="1200" dirty="0">
                <a:ea typeface="ＭＳ Ｐゴシック" pitchFamily="34" charset="-128"/>
                <a:cs typeface="Arial" charset="0"/>
              </a:rPr>
              <a:t>Spoken words</a:t>
            </a:r>
          </a:p>
          <a:p>
            <a:pPr marL="457200" lvl="1" indent="-228600" eaLnBrk="0" hangingPunct="0">
              <a:spcBef>
                <a:spcPts val="0"/>
              </a:spcBef>
              <a:spcAft>
                <a:spcPts val="1200"/>
              </a:spcAft>
              <a:buFont typeface="Arial" pitchFamily="34" charset="0"/>
              <a:buChar char="•"/>
              <a:tabLst>
                <a:tab pos="114300" algn="l"/>
              </a:tabLst>
            </a:pPr>
            <a:r>
              <a:rPr lang="en-US" sz="2200" kern="1200" dirty="0">
                <a:ea typeface="ＭＳ Ｐゴシック" pitchFamily="34" charset="-128"/>
                <a:cs typeface="Arial" charset="0"/>
              </a:rPr>
              <a:t>Film, documentaries</a:t>
            </a:r>
          </a:p>
          <a:p>
            <a:pPr marL="457200" marR="0" lvl="1" indent="-228600" defTabSz="914400" eaLnBrk="0" latinLnBrk="0" hangingPunct="0">
              <a:lnSpc>
                <a:spcPct val="100000"/>
              </a:lnSpc>
              <a:spcBef>
                <a:spcPts val="0"/>
              </a:spcBef>
              <a:spcAft>
                <a:spcPts val="1200"/>
              </a:spcAft>
              <a:buClrTx/>
              <a:buSzTx/>
              <a:buFont typeface="Arial" pitchFamily="34" charset="0"/>
              <a:buChar char="•"/>
              <a:tabLst>
                <a:tab pos="114300" algn="l"/>
              </a:tabLst>
            </a:pPr>
            <a:r>
              <a:rPr lang="en-US" sz="2200" kern="1200" dirty="0">
                <a:ea typeface="ＭＳ Ｐゴシック" pitchFamily="34" charset="-128"/>
                <a:cs typeface="Arial" charset="0"/>
              </a:rPr>
              <a:t>Multi-media</a:t>
            </a:r>
          </a:p>
          <a:p>
            <a:pPr marL="457200" marR="0" lvl="1" indent="-228600" defTabSz="914400" eaLnBrk="0" latinLnBrk="0" hangingPunct="0">
              <a:lnSpc>
                <a:spcPct val="100000"/>
              </a:lnSpc>
              <a:spcBef>
                <a:spcPts val="0"/>
              </a:spcBef>
              <a:spcAft>
                <a:spcPts val="1200"/>
              </a:spcAft>
              <a:buClrTx/>
              <a:buSzTx/>
              <a:buFont typeface="Arial" pitchFamily="34" charset="0"/>
              <a:buChar char="•"/>
              <a:tabLst>
                <a:tab pos="114300" algn="l"/>
              </a:tabLst>
            </a:pPr>
            <a:r>
              <a:rPr lang="en-US" sz="2200" kern="1200" dirty="0">
                <a:ea typeface="ＭＳ Ｐゴシック" pitchFamily="34" charset="-128"/>
                <a:cs typeface="Arial" charset="0"/>
              </a:rPr>
              <a:t>Exhibitions</a:t>
            </a:r>
          </a:p>
        </p:txBody>
      </p:sp>
      <p:pic>
        <p:nvPicPr>
          <p:cNvPr id="1026" name="Picture 2" descr="Image of an advertisement for The Kings of Flint documentary film that was collaboratively conceived of and filmed by an MSU faculty member and community people in Flint, MI." title="Movie poster for &quot;The Kings of Flint.&quot;"/>
          <p:cNvPicPr>
            <a:picLocks noChangeAspect="1" noChangeArrowheads="1"/>
          </p:cNvPicPr>
          <p:nvPr/>
        </p:nvPicPr>
        <p:blipFill>
          <a:blip r:embed="rId3" cstate="print"/>
          <a:srcRect l="22095" t="29659" r="51454" b="27154"/>
          <a:stretch>
            <a:fillRect/>
          </a:stretch>
        </p:blipFill>
        <p:spPr bwMode="auto">
          <a:xfrm>
            <a:off x="4917989" y="1620082"/>
            <a:ext cx="3558746" cy="4648385"/>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2915315001"/>
      </p:ext>
    </p:extLst>
  </p:cSld>
  <p:clrMapOvr>
    <a:masterClrMapping/>
  </p:clrMapOvr>
  <p:transition spd="med">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Community-Engaged Creative Activities Are Not…</a:t>
            </a:r>
          </a:p>
        </p:txBody>
      </p:sp>
      <p:sp>
        <p:nvSpPr>
          <p:cNvPr id="3" name="Content Placeholder 2"/>
          <p:cNvSpPr>
            <a:spLocks noGrp="1"/>
          </p:cNvSpPr>
          <p:nvPr>
            <p:ph idx="1"/>
          </p:nvPr>
        </p:nvSpPr>
        <p:spPr>
          <a:xfrm>
            <a:off x="457200" y="1905000"/>
            <a:ext cx="8229600" cy="4038600"/>
          </a:xfrm>
        </p:spPr>
        <p:txBody>
          <a:bodyPr/>
          <a:lstStyle/>
          <a:p>
            <a:r>
              <a:rPr lang="en-US" sz="2400" dirty="0"/>
              <a:t>Creating a work of art that the artist makes so that it may reside in a community setting, like a park</a:t>
            </a:r>
          </a:p>
          <a:p>
            <a:endParaRPr lang="en-US" sz="2400" dirty="0"/>
          </a:p>
          <a:p>
            <a:r>
              <a:rPr lang="en-US" sz="2400" dirty="0"/>
              <a:t>Developing a work of art that addresses a community issues or topic, but is developed solely by the artist</a:t>
            </a:r>
          </a:p>
          <a:p>
            <a:endParaRPr lang="en-US" sz="2400" dirty="0"/>
          </a:p>
          <a:p>
            <a:r>
              <a:rPr lang="en-US" sz="2400" dirty="0"/>
              <a:t>Adding something creative to a traditional piece of scholarship (“just add glitter”)</a:t>
            </a:r>
          </a:p>
        </p:txBody>
      </p:sp>
    </p:spTree>
    <p:extLst>
      <p:ext uri="{BB962C8B-B14F-4D97-AF65-F5344CB8AC3E}">
        <p14:creationId xmlns:p14="http://schemas.microsoft.com/office/powerpoint/2010/main" val="439906371"/>
      </p:ext>
    </p:extLst>
  </p:cSld>
  <p:clrMapOvr>
    <a:masterClrMapping/>
  </p:clrMapOvr>
  <p:transition spd="med">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Stretch for CE Creative Activities</a:t>
            </a:r>
          </a:p>
        </p:txBody>
      </p:sp>
      <p:sp>
        <p:nvSpPr>
          <p:cNvPr id="3" name="Content Placeholder 2"/>
          <p:cNvSpPr>
            <a:spLocks noGrp="1"/>
          </p:cNvSpPr>
          <p:nvPr>
            <p:ph idx="1"/>
          </p:nvPr>
        </p:nvSpPr>
        <p:spPr>
          <a:xfrm>
            <a:off x="457200" y="1600199"/>
            <a:ext cx="8229600" cy="2209800"/>
          </a:xfrm>
        </p:spPr>
        <p:txBody>
          <a:bodyPr/>
          <a:lstStyle/>
          <a:p>
            <a:pPr marL="0" indent="0">
              <a:buNone/>
            </a:pPr>
            <a:r>
              <a:rPr lang="en-US" sz="2400" dirty="0"/>
              <a:t>Being a master at your craft and artistry…and at the same time…</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pPr marL="0" indent="0">
              <a:buNone/>
            </a:pPr>
            <a:r>
              <a:rPr lang="en-US" sz="2400" dirty="0"/>
              <a:t>incorporating ideas and skill levels of your collaborating community partners.</a:t>
            </a:r>
          </a:p>
        </p:txBody>
      </p:sp>
      <p:pic>
        <p:nvPicPr>
          <p:cNvPr id="4" name="Picture 2" descr="154 Tug Of War Kids Illustrations, Royalty-Free Vector Graphics &amp; Clip Art  - iStock"/>
          <p:cNvPicPr>
            <a:picLocks noChangeAspect="1" noChangeArrowheads="1"/>
          </p:cNvPicPr>
          <p:nvPr/>
        </p:nvPicPr>
        <p:blipFill rotWithShape="1">
          <a:blip r:embed="rId3">
            <a:extLst>
              <a:ext uri="{28A0092B-C50C-407E-A947-70E740481C1C}">
                <a14:useLocalDpi xmlns:a14="http://schemas.microsoft.com/office/drawing/2010/main" val="0"/>
              </a:ext>
            </a:extLst>
          </a:blip>
          <a:srcRect t="23846" b="18323"/>
          <a:stretch/>
        </p:blipFill>
        <p:spPr bwMode="auto">
          <a:xfrm>
            <a:off x="762000" y="2979268"/>
            <a:ext cx="7239000" cy="2271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217864"/>
      </p:ext>
    </p:extLst>
  </p:cSld>
  <p:clrMapOvr>
    <a:masterClrMapping/>
  </p:clrMapOvr>
  <p:transition spd="med">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390525" y="678180"/>
            <a:ext cx="8305800" cy="609600"/>
          </a:xfrm>
        </p:spPr>
        <p:txBody>
          <a:bodyPr/>
          <a:lstStyle/>
          <a:p>
            <a:pPr algn="ctr"/>
            <a:r>
              <a:rPr lang="en-US" dirty="0">
                <a:ea typeface="ＭＳ Ｐゴシック" pitchFamily="34" charset="-128"/>
              </a:rPr>
              <a:t>Community-Engaged Teaching</a:t>
            </a:r>
            <a:br>
              <a:rPr lang="en-US" dirty="0">
                <a:ea typeface="ＭＳ Ｐゴシック" pitchFamily="34" charset="-128"/>
              </a:rPr>
            </a:br>
            <a:r>
              <a:rPr lang="en-US" dirty="0">
                <a:ea typeface="ＭＳ Ｐゴシック" pitchFamily="34" charset="-128"/>
              </a:rPr>
              <a:t>and Learning</a:t>
            </a:r>
          </a:p>
        </p:txBody>
      </p:sp>
      <p:sp>
        <p:nvSpPr>
          <p:cNvPr id="49155" name="Content Placeholder 2"/>
          <p:cNvSpPr>
            <a:spLocks noGrp="1"/>
          </p:cNvSpPr>
          <p:nvPr>
            <p:ph idx="1"/>
          </p:nvPr>
        </p:nvSpPr>
        <p:spPr>
          <a:xfrm>
            <a:off x="817880" y="1673860"/>
            <a:ext cx="7620000" cy="4405754"/>
          </a:xfrm>
          <a:noFill/>
          <a:ln>
            <a:noFill/>
          </a:ln>
        </p:spPr>
        <p:txBody>
          <a:bodyPr/>
          <a:lstStyle/>
          <a:p>
            <a:pPr>
              <a:spcAft>
                <a:spcPts val="1200"/>
              </a:spcAft>
              <a:buFontTx/>
              <a:buNone/>
            </a:pPr>
            <a:r>
              <a:rPr lang="en-US" sz="2400" b="1" dirty="0">
                <a:ea typeface="ＭＳ Ｐゴシック" pitchFamily="34" charset="-128"/>
              </a:rPr>
              <a:t>Definition</a:t>
            </a:r>
            <a:endParaRPr lang="en-US" sz="2400" dirty="0">
              <a:ea typeface="ＭＳ Ｐゴシック" pitchFamily="34" charset="-128"/>
            </a:endParaRPr>
          </a:p>
          <a:p>
            <a:pPr>
              <a:lnSpc>
                <a:spcPct val="150000"/>
              </a:lnSpc>
              <a:spcAft>
                <a:spcPts val="1200"/>
              </a:spcAft>
              <a:buFontTx/>
              <a:buNone/>
            </a:pPr>
            <a:r>
              <a:rPr lang="en-US" dirty="0">
                <a:ea typeface="ＭＳ Ｐゴシック" pitchFamily="34" charset="-128"/>
              </a:rPr>
              <a:t>	Engaged teaching (and learning) is organized around sharing (existing) knowledge with various audiences through either formal or informal arrangements. </a:t>
            </a:r>
          </a:p>
          <a:p>
            <a:pPr>
              <a:lnSpc>
                <a:spcPct val="150000"/>
              </a:lnSpc>
              <a:spcAft>
                <a:spcPts val="1200"/>
              </a:spcAft>
              <a:buFontTx/>
              <a:buNone/>
            </a:pPr>
            <a:r>
              <a:rPr lang="en-US" dirty="0">
                <a:ea typeface="ＭＳ Ｐゴシック" pitchFamily="34" charset="-128"/>
              </a:rPr>
              <a:t>	Types of engaged teaching (and learning) vary by relationship among the teacher, the learner, and the learning context. Engaged teaching may be for-credit or not-for-credit, guided by a teacher or self-directed (Doberneck, Glass, &amp; Schweitzer, 2010).</a:t>
            </a:r>
          </a:p>
          <a:p>
            <a:pPr>
              <a:spcAft>
                <a:spcPts val="1200"/>
              </a:spcAft>
              <a:buFontTx/>
              <a:buNone/>
            </a:pPr>
            <a:endParaRPr lang="en-US" dirty="0">
              <a:ea typeface="ＭＳ Ｐゴシック" pitchFamily="34" charset="-128"/>
            </a:endParaRPr>
          </a:p>
        </p:txBody>
      </p:sp>
    </p:spTree>
    <p:extLst>
      <p:ext uri="{BB962C8B-B14F-4D97-AF65-F5344CB8AC3E}">
        <p14:creationId xmlns:p14="http://schemas.microsoft.com/office/powerpoint/2010/main" val="1484230145"/>
      </p:ext>
    </p:extLst>
  </p:cSld>
  <p:clrMapOvr>
    <a:masterClrMapping/>
  </p:clrMapOvr>
  <p:transition spd="med">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2"/>
          <p:cNvSpPr>
            <a:spLocks noGrp="1"/>
          </p:cNvSpPr>
          <p:nvPr>
            <p:ph type="title"/>
          </p:nvPr>
        </p:nvSpPr>
        <p:spPr/>
        <p:txBody>
          <a:bodyPr/>
          <a:lstStyle/>
          <a:p>
            <a:r>
              <a:rPr lang="en-US" sz="2800" dirty="0">
                <a:ea typeface="ＭＳ Ｐゴシック" pitchFamily="34" charset="-128"/>
              </a:rPr>
              <a:t>Community-Engaged Teaching &amp; Learning </a:t>
            </a:r>
            <a:br>
              <a:rPr lang="en-US" sz="2800" dirty="0">
                <a:ea typeface="ＭＳ Ｐゴシック" pitchFamily="34" charset="-128"/>
              </a:rPr>
            </a:br>
            <a:r>
              <a:rPr lang="en-US" sz="2800" dirty="0">
                <a:ea typeface="ＭＳ Ｐゴシック" pitchFamily="34" charset="-128"/>
              </a:rPr>
              <a:t>For-Credit Examples</a:t>
            </a:r>
          </a:p>
        </p:txBody>
      </p:sp>
      <p:sp>
        <p:nvSpPr>
          <p:cNvPr id="5" name="Content Placeholder 4"/>
          <p:cNvSpPr>
            <a:spLocks noGrp="1"/>
          </p:cNvSpPr>
          <p:nvPr>
            <p:ph sz="half" idx="1"/>
          </p:nvPr>
        </p:nvSpPr>
        <p:spPr>
          <a:xfrm>
            <a:off x="458886" y="1649627"/>
            <a:ext cx="3740727" cy="2286000"/>
          </a:xfrm>
        </p:spPr>
        <p:txBody>
          <a:bodyPr/>
          <a:lstStyle/>
          <a:p>
            <a:pPr marL="228600" indent="-228600">
              <a:lnSpc>
                <a:spcPct val="110000"/>
              </a:lnSpc>
              <a:buNone/>
              <a:tabLst>
                <a:tab pos="68263" algn="l"/>
              </a:tabLst>
              <a:defRPr/>
            </a:pPr>
            <a:r>
              <a:rPr lang="en-US" b="1" dirty="0"/>
              <a:t>For-Credit</a:t>
            </a:r>
          </a:p>
          <a:p>
            <a:pPr marL="228600" indent="-228600">
              <a:lnSpc>
                <a:spcPct val="110000"/>
              </a:lnSpc>
              <a:tabLst>
                <a:tab pos="68263" algn="l"/>
              </a:tabLst>
              <a:defRPr/>
            </a:pPr>
            <a:r>
              <a:rPr lang="en-US" dirty="0"/>
              <a:t>Service-learning</a:t>
            </a:r>
          </a:p>
          <a:p>
            <a:pPr marL="228600" indent="-228600">
              <a:lnSpc>
                <a:spcPct val="110000"/>
              </a:lnSpc>
              <a:tabLst>
                <a:tab pos="68263" algn="l"/>
              </a:tabLst>
              <a:defRPr/>
            </a:pPr>
            <a:r>
              <a:rPr lang="en-US" dirty="0"/>
              <a:t>Community-engaged research as part of university classes</a:t>
            </a:r>
          </a:p>
          <a:p>
            <a:pPr marL="228600" indent="-228600">
              <a:lnSpc>
                <a:spcPct val="110000"/>
              </a:lnSpc>
              <a:tabLst>
                <a:tab pos="68263" algn="l"/>
              </a:tabLst>
              <a:defRPr/>
            </a:pPr>
            <a:r>
              <a:rPr lang="en-US" dirty="0"/>
              <a:t>Some study abroad programs with community engagement components</a:t>
            </a:r>
          </a:p>
          <a:p>
            <a:pPr marL="228600" indent="-228600">
              <a:lnSpc>
                <a:spcPct val="110000"/>
              </a:lnSpc>
              <a:tabLst>
                <a:tab pos="68263" algn="l"/>
              </a:tabLst>
              <a:defRPr/>
            </a:pPr>
            <a:r>
              <a:rPr lang="en-US" dirty="0"/>
              <a:t>Online and off-campus education</a:t>
            </a:r>
          </a:p>
        </p:txBody>
      </p:sp>
      <p:pic>
        <p:nvPicPr>
          <p:cNvPr id="8" name="Picture 2" descr="Photo of African American woman Amani Jones, DHS junior and president of the Black Student Union. Amani is standing in front of a group addressing them. The photo credit goes to Sue Cockrell/Enterprise photo from http://www.davisenterprise.com/media-post/community-meeting-at-dhs/attachment/community-meeting8w/." title="Photo of young, African-American woman speaking at a public meeting."/>
          <p:cNvPicPr>
            <a:picLocks noGrp="1" noChangeAspect="1" noChangeArrowheads="1"/>
          </p:cNvPicPr>
          <p:nvPr>
            <p:ph sz="half" idx="2"/>
          </p:nvPr>
        </p:nvPicPr>
        <p:blipFill>
          <a:blip r:embed="rId3" cstate="print"/>
          <a:srcRect/>
          <a:stretch>
            <a:fillRect/>
          </a:stretch>
        </p:blipFill>
        <p:spPr bwMode="auto">
          <a:xfrm>
            <a:off x="4278131" y="1834978"/>
            <a:ext cx="4570415" cy="3564924"/>
          </a:xfrm>
          <a:prstGeom prst="rect">
            <a:avLst/>
          </a:prstGeom>
          <a:noFill/>
          <a:ln w="38100">
            <a:solidFill>
              <a:schemeClr val="tx1"/>
            </a:solidFill>
          </a:ln>
        </p:spPr>
      </p:pic>
    </p:spTree>
    <p:extLst>
      <p:ext uri="{BB962C8B-B14F-4D97-AF65-F5344CB8AC3E}">
        <p14:creationId xmlns:p14="http://schemas.microsoft.com/office/powerpoint/2010/main" val="2141650906"/>
      </p:ext>
    </p:extLst>
  </p:cSld>
  <p:clrMapOvr>
    <a:masterClrMapping/>
  </p:clrMapOvr>
  <p:transition spd="med">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828800"/>
            <a:ext cx="4589089" cy="3985054"/>
          </a:xfrm>
        </p:spPr>
        <p:txBody>
          <a:bodyPr/>
          <a:lstStyle/>
          <a:p>
            <a:pPr marL="228600" indent="-228600">
              <a:lnSpc>
                <a:spcPct val="110000"/>
              </a:lnSpc>
              <a:tabLst>
                <a:tab pos="228600" algn="l"/>
              </a:tabLst>
              <a:defRPr/>
            </a:pPr>
            <a:r>
              <a:rPr lang="en-US" sz="2400" dirty="0"/>
              <a:t>Pre-college programs for youth in K-12</a:t>
            </a:r>
          </a:p>
          <a:p>
            <a:pPr marL="228600" indent="-228600">
              <a:lnSpc>
                <a:spcPct val="110000"/>
              </a:lnSpc>
              <a:tabLst>
                <a:tab pos="228600" algn="l"/>
              </a:tabLst>
              <a:defRPr/>
            </a:pPr>
            <a:r>
              <a:rPr lang="en-US" sz="2400" dirty="0"/>
              <a:t>Occupational short course, certificate, and licensure programs </a:t>
            </a:r>
          </a:p>
          <a:p>
            <a:pPr marL="228600" indent="-228600">
              <a:lnSpc>
                <a:spcPct val="110000"/>
              </a:lnSpc>
              <a:tabLst>
                <a:tab pos="228600" algn="l"/>
              </a:tabLst>
              <a:defRPr/>
            </a:pPr>
            <a:r>
              <a:rPr lang="en-US" sz="2400" dirty="0"/>
              <a:t>Conferences, seminars, not-for-credit classes, and workshops </a:t>
            </a:r>
          </a:p>
          <a:p>
            <a:pPr marL="228600" indent="-228600">
              <a:lnSpc>
                <a:spcPct val="110000"/>
              </a:lnSpc>
              <a:tabLst>
                <a:tab pos="228600" algn="l"/>
              </a:tabLst>
              <a:defRPr/>
            </a:pPr>
            <a:r>
              <a:rPr lang="en-US" sz="2400" dirty="0"/>
              <a:t>Educational enrichment programs for the public and alumni</a:t>
            </a:r>
          </a:p>
        </p:txBody>
      </p:sp>
      <p:sp>
        <p:nvSpPr>
          <p:cNvPr id="4" name="Title 2"/>
          <p:cNvSpPr txBox="1">
            <a:spLocks/>
          </p:cNvSpPr>
          <p:nvPr/>
        </p:nvSpPr>
        <p:spPr bwMode="auto">
          <a:xfrm>
            <a:off x="457200" y="685800"/>
            <a:ext cx="8458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rgbClr val="18453B"/>
                </a:solidFill>
                <a:latin typeface="+mj-lt"/>
                <a:ea typeface="ＭＳ Ｐゴシック" pitchFamily="-110" charset="-128"/>
                <a:cs typeface="ＭＳ Ｐゴシック" pitchFamily="-110" charset="-128"/>
              </a:defRPr>
            </a:lvl1pPr>
            <a:lvl2pPr algn="l" rtl="0" eaLnBrk="1" fontAlgn="base" hangingPunct="1">
              <a:spcBef>
                <a:spcPct val="0"/>
              </a:spcBef>
              <a:spcAft>
                <a:spcPct val="0"/>
              </a:spcAft>
              <a:defRPr sz="3200" b="1">
                <a:solidFill>
                  <a:srgbClr val="476903"/>
                </a:solidFill>
                <a:latin typeface="Times" pitchFamily="48" charset="0"/>
                <a:ea typeface="ＭＳ Ｐゴシック" pitchFamily="-110" charset="-128"/>
                <a:cs typeface="ＭＳ Ｐゴシック" pitchFamily="-110" charset="-128"/>
              </a:defRPr>
            </a:lvl2pPr>
            <a:lvl3pPr algn="l" rtl="0" eaLnBrk="1" fontAlgn="base" hangingPunct="1">
              <a:spcBef>
                <a:spcPct val="0"/>
              </a:spcBef>
              <a:spcAft>
                <a:spcPct val="0"/>
              </a:spcAft>
              <a:defRPr sz="3200" b="1">
                <a:solidFill>
                  <a:srgbClr val="476903"/>
                </a:solidFill>
                <a:latin typeface="Times" pitchFamily="48" charset="0"/>
                <a:ea typeface="ＭＳ Ｐゴシック" pitchFamily="-110" charset="-128"/>
                <a:cs typeface="ＭＳ Ｐゴシック" pitchFamily="-110" charset="-128"/>
              </a:defRPr>
            </a:lvl3pPr>
            <a:lvl4pPr algn="l" rtl="0" eaLnBrk="1" fontAlgn="base" hangingPunct="1">
              <a:spcBef>
                <a:spcPct val="0"/>
              </a:spcBef>
              <a:spcAft>
                <a:spcPct val="0"/>
              </a:spcAft>
              <a:defRPr sz="3200" b="1">
                <a:solidFill>
                  <a:srgbClr val="476903"/>
                </a:solidFill>
                <a:latin typeface="Times" pitchFamily="48" charset="0"/>
                <a:ea typeface="ＭＳ Ｐゴシック" pitchFamily="-110" charset="-128"/>
                <a:cs typeface="ＭＳ Ｐゴシック" pitchFamily="-110" charset="-128"/>
              </a:defRPr>
            </a:lvl4pPr>
            <a:lvl5pPr algn="l" rtl="0" eaLnBrk="1" fontAlgn="base" hangingPunct="1">
              <a:spcBef>
                <a:spcPct val="0"/>
              </a:spcBef>
              <a:spcAft>
                <a:spcPct val="0"/>
              </a:spcAft>
              <a:defRPr sz="3200" b="1">
                <a:solidFill>
                  <a:srgbClr val="476903"/>
                </a:solidFill>
                <a:latin typeface="Times" pitchFamily="48" charset="0"/>
                <a:ea typeface="ＭＳ Ｐゴシック" pitchFamily="-110" charset="-128"/>
                <a:cs typeface="ＭＳ Ｐゴシック" pitchFamily="-110" charset="-128"/>
              </a:defRPr>
            </a:lvl5pPr>
            <a:lvl6pPr marL="457200" algn="l" rtl="0" eaLnBrk="1" fontAlgn="base" hangingPunct="1">
              <a:spcBef>
                <a:spcPct val="0"/>
              </a:spcBef>
              <a:spcAft>
                <a:spcPct val="0"/>
              </a:spcAft>
              <a:defRPr sz="3200" b="1">
                <a:solidFill>
                  <a:srgbClr val="476903"/>
                </a:solidFill>
                <a:latin typeface="Times" pitchFamily="48" charset="0"/>
              </a:defRPr>
            </a:lvl6pPr>
            <a:lvl7pPr marL="914400" algn="l" rtl="0" eaLnBrk="1" fontAlgn="base" hangingPunct="1">
              <a:spcBef>
                <a:spcPct val="0"/>
              </a:spcBef>
              <a:spcAft>
                <a:spcPct val="0"/>
              </a:spcAft>
              <a:defRPr sz="3200" b="1">
                <a:solidFill>
                  <a:srgbClr val="476903"/>
                </a:solidFill>
                <a:latin typeface="Times" pitchFamily="48" charset="0"/>
              </a:defRPr>
            </a:lvl7pPr>
            <a:lvl8pPr marL="1371600" algn="l" rtl="0" eaLnBrk="1" fontAlgn="base" hangingPunct="1">
              <a:spcBef>
                <a:spcPct val="0"/>
              </a:spcBef>
              <a:spcAft>
                <a:spcPct val="0"/>
              </a:spcAft>
              <a:defRPr sz="3200" b="1">
                <a:solidFill>
                  <a:srgbClr val="476903"/>
                </a:solidFill>
                <a:latin typeface="Times" pitchFamily="48" charset="0"/>
              </a:defRPr>
            </a:lvl8pPr>
            <a:lvl9pPr marL="1828800" algn="l" rtl="0" eaLnBrk="1" fontAlgn="base" hangingPunct="1">
              <a:spcBef>
                <a:spcPct val="0"/>
              </a:spcBef>
              <a:spcAft>
                <a:spcPct val="0"/>
              </a:spcAft>
              <a:defRPr sz="3200" b="1">
                <a:solidFill>
                  <a:srgbClr val="476903"/>
                </a:solidFill>
                <a:latin typeface="Times" pitchFamily="48" charset="0"/>
              </a:defRPr>
            </a:lvl9pPr>
          </a:lstStyle>
          <a:p>
            <a:r>
              <a:rPr lang="en-US" sz="2800" kern="0" dirty="0">
                <a:ea typeface="ＭＳ Ｐゴシック" pitchFamily="34" charset="-128"/>
              </a:rPr>
              <a:t>Community-Engaged Teaching &amp; Learning </a:t>
            </a:r>
            <a:br>
              <a:rPr lang="en-US" sz="2800" kern="0" dirty="0">
                <a:ea typeface="ＭＳ Ｐゴシック" pitchFamily="34" charset="-128"/>
              </a:rPr>
            </a:br>
            <a:r>
              <a:rPr lang="en-US" sz="2800" kern="0" dirty="0">
                <a:ea typeface="ＭＳ Ｐゴシック" pitchFamily="34" charset="-128"/>
              </a:rPr>
              <a:t>Non-Formal Learning (Not-For-Credit) Examples</a:t>
            </a:r>
          </a:p>
        </p:txBody>
      </p:sp>
      <p:pic>
        <p:nvPicPr>
          <p:cNvPr id="2050" name="Picture 2" descr="Image result for pre college programs ms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7689" y="2438400"/>
            <a:ext cx="410705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84181"/>
      </p:ext>
    </p:extLst>
  </p:cSld>
  <p:clrMapOvr>
    <a:masterClrMapping/>
  </p:clrMapOvr>
  <p:transition spd="med">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4178300" cy="3200400"/>
          </a:xfrm>
        </p:spPr>
        <p:txBody>
          <a:bodyPr/>
          <a:lstStyle/>
          <a:p>
            <a:pPr marL="228600" indent="-228600">
              <a:lnSpc>
                <a:spcPct val="110000"/>
              </a:lnSpc>
              <a:tabLst>
                <a:tab pos="228600" algn="l"/>
              </a:tabLst>
              <a:defRPr/>
            </a:pPr>
            <a:r>
              <a:rPr lang="en-US" sz="2400" dirty="0"/>
              <a:t>Media interviews or “translational” writing for general public audiences</a:t>
            </a:r>
          </a:p>
          <a:p>
            <a:pPr marL="228600" indent="-228600">
              <a:lnSpc>
                <a:spcPct val="110000"/>
              </a:lnSpc>
              <a:tabLst>
                <a:tab pos="228600" algn="l"/>
              </a:tabLst>
              <a:defRPr/>
            </a:pPr>
            <a:r>
              <a:rPr lang="en-US" sz="2400" dirty="0"/>
              <a:t>Materials made available to enhance public understanding</a:t>
            </a:r>
          </a:p>
          <a:p>
            <a:pPr marL="228600" indent="-228600">
              <a:lnSpc>
                <a:spcPct val="110000"/>
              </a:lnSpc>
              <a:tabLst>
                <a:tab pos="228600" algn="l"/>
              </a:tabLst>
              <a:defRPr/>
            </a:pPr>
            <a:r>
              <a:rPr lang="en-US" sz="2400" dirty="0"/>
              <a:t>Science communications</a:t>
            </a:r>
          </a:p>
          <a:p>
            <a:pPr marL="228600" indent="-228600">
              <a:lnSpc>
                <a:spcPct val="110000"/>
              </a:lnSpc>
              <a:tabLst>
                <a:tab pos="228600" algn="l"/>
              </a:tabLst>
              <a:defRPr/>
            </a:pPr>
            <a:r>
              <a:rPr lang="en-US" sz="2400" dirty="0"/>
              <a:t>Self-directed, managed learning environments, such as museums, libraries, gardens</a:t>
            </a:r>
          </a:p>
        </p:txBody>
      </p:sp>
      <p:sp>
        <p:nvSpPr>
          <p:cNvPr id="4" name="Title 2"/>
          <p:cNvSpPr>
            <a:spLocks noGrp="1"/>
          </p:cNvSpPr>
          <p:nvPr>
            <p:ph type="title"/>
          </p:nvPr>
        </p:nvSpPr>
        <p:spPr/>
        <p:txBody>
          <a:bodyPr/>
          <a:lstStyle/>
          <a:p>
            <a:r>
              <a:rPr lang="en-US" sz="2800" dirty="0">
                <a:ea typeface="ＭＳ Ｐゴシック" pitchFamily="34" charset="-128"/>
              </a:rPr>
              <a:t>Community-Engaged Teaching &amp; Learning </a:t>
            </a:r>
            <a:br>
              <a:rPr lang="en-US" sz="2800" dirty="0">
                <a:ea typeface="ＭＳ Ｐゴシック" pitchFamily="34" charset="-128"/>
              </a:rPr>
            </a:br>
            <a:r>
              <a:rPr lang="en-US" sz="2800" dirty="0">
                <a:ea typeface="ＭＳ Ｐゴシック" pitchFamily="34" charset="-128"/>
              </a:rPr>
              <a:t>Informal Learning (Not-For-Credit) Examples</a:t>
            </a:r>
          </a:p>
        </p:txBody>
      </p:sp>
      <p:pic>
        <p:nvPicPr>
          <p:cNvPr id="1026" name="Picture 2" descr="Image result for msu 4 h children's garden" title="Photo of welcome sign from MSU 4-H childrens gar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425" y="2209800"/>
            <a:ext cx="3889375" cy="3396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38194"/>
      </p:ext>
    </p:extLst>
  </p:cSld>
  <p:clrMapOvr>
    <a:masterClrMapping/>
  </p:clrMapOvr>
  <p:transition spd="med">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CE Teaching and Learning is NOT</a:t>
            </a:r>
          </a:p>
        </p:txBody>
      </p:sp>
      <p:sp>
        <p:nvSpPr>
          <p:cNvPr id="3" name="Content Placeholder 2"/>
          <p:cNvSpPr>
            <a:spLocks noGrp="1"/>
          </p:cNvSpPr>
          <p:nvPr>
            <p:ph idx="1"/>
          </p:nvPr>
        </p:nvSpPr>
        <p:spPr/>
        <p:txBody>
          <a:bodyPr/>
          <a:lstStyle/>
          <a:p>
            <a:r>
              <a:rPr lang="en-US" sz="2400" dirty="0"/>
              <a:t>Have your students learn in a community setting, where people associated with the community setting have little to no voice in shaping the learning experience</a:t>
            </a:r>
          </a:p>
          <a:p>
            <a:endParaRPr lang="en-US" sz="1000" dirty="0"/>
          </a:p>
          <a:p>
            <a:pPr lvl="1"/>
            <a:r>
              <a:rPr lang="en-US" sz="2400" b="1" dirty="0"/>
              <a:t>Some</a:t>
            </a:r>
            <a:r>
              <a:rPr lang="en-US" sz="2400" dirty="0"/>
              <a:t> study abroad programs, internships, and other forms of experiential learning (these are valuable just not Service-Learning)</a:t>
            </a:r>
          </a:p>
          <a:p>
            <a:endParaRPr lang="en-US" sz="1000" dirty="0"/>
          </a:p>
          <a:p>
            <a:r>
              <a:rPr lang="en-US" sz="2600" dirty="0"/>
              <a:t>Have students contribute to improving the campus, without the involvement of non-campus people </a:t>
            </a:r>
          </a:p>
          <a:p>
            <a:endParaRPr lang="en-US" sz="2400" dirty="0"/>
          </a:p>
        </p:txBody>
      </p:sp>
    </p:spTree>
    <p:extLst>
      <p:ext uri="{BB962C8B-B14F-4D97-AF65-F5344CB8AC3E}">
        <p14:creationId xmlns:p14="http://schemas.microsoft.com/office/powerpoint/2010/main" val="4274853433"/>
      </p:ext>
    </p:extLst>
  </p:cSld>
  <p:clrMapOvr>
    <a:masterClrMapping/>
  </p:clrMapOvr>
  <p:transition spd="med">
    <p:wip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Stretch for CE Teaching &amp; Learning</a:t>
            </a:r>
          </a:p>
        </p:txBody>
      </p:sp>
      <p:sp>
        <p:nvSpPr>
          <p:cNvPr id="3" name="Content Placeholder 2"/>
          <p:cNvSpPr>
            <a:spLocks noGrp="1"/>
          </p:cNvSpPr>
          <p:nvPr>
            <p:ph idx="1"/>
          </p:nvPr>
        </p:nvSpPr>
        <p:spPr>
          <a:xfrm>
            <a:off x="457200" y="1447800"/>
            <a:ext cx="8229600" cy="2209800"/>
          </a:xfrm>
        </p:spPr>
        <p:txBody>
          <a:bodyPr/>
          <a:lstStyle/>
          <a:p>
            <a:pPr marL="0" indent="0">
              <a:buNone/>
            </a:pPr>
            <a:r>
              <a:rPr lang="en-US" sz="2400" dirty="0"/>
              <a:t>Being excited about your disciplinary topic and wanting to share your passion for it with other people…and at the same time…</a:t>
            </a:r>
          </a:p>
          <a:p>
            <a:endParaRPr lang="en-US" sz="2400" dirty="0"/>
          </a:p>
          <a:p>
            <a:endParaRPr lang="en-US" sz="2400" dirty="0"/>
          </a:p>
          <a:p>
            <a:endParaRPr lang="en-US" sz="2400" dirty="0"/>
          </a:p>
          <a:p>
            <a:endParaRPr lang="en-US" sz="2400" dirty="0"/>
          </a:p>
          <a:p>
            <a:endParaRPr lang="en-US" sz="2400" dirty="0"/>
          </a:p>
          <a:p>
            <a:endParaRPr lang="en-US" sz="2400" dirty="0"/>
          </a:p>
          <a:p>
            <a:pPr marL="0" indent="0">
              <a:buNone/>
            </a:pPr>
            <a:r>
              <a:rPr lang="en-US" sz="2400" dirty="0"/>
              <a:t>making sure you tap into the Scholarship of Teaching and Learning, so you are using best practices for the type of CE Teaching and Learning (formal, </a:t>
            </a:r>
            <a:r>
              <a:rPr lang="en-US" sz="2400" dirty="0" err="1"/>
              <a:t>nonformal</a:t>
            </a:r>
            <a:r>
              <a:rPr lang="en-US" sz="2400" dirty="0"/>
              <a:t>, informal), and for the population you hope to teach. </a:t>
            </a:r>
          </a:p>
        </p:txBody>
      </p:sp>
      <p:pic>
        <p:nvPicPr>
          <p:cNvPr id="4" name="Picture 2" descr="154 Tug Of War Kids Illustrations, Royalty-Free Vector Graphics &amp; Clip Art  - iStock"/>
          <p:cNvPicPr>
            <a:picLocks noChangeAspect="1" noChangeArrowheads="1"/>
          </p:cNvPicPr>
          <p:nvPr/>
        </p:nvPicPr>
        <p:blipFill rotWithShape="1">
          <a:blip r:embed="rId3">
            <a:extLst>
              <a:ext uri="{28A0092B-C50C-407E-A947-70E740481C1C}">
                <a14:useLocalDpi xmlns:a14="http://schemas.microsoft.com/office/drawing/2010/main" val="0"/>
              </a:ext>
            </a:extLst>
          </a:blip>
          <a:srcRect t="23846" b="18323"/>
          <a:stretch/>
        </p:blipFill>
        <p:spPr bwMode="auto">
          <a:xfrm>
            <a:off x="685800" y="2895600"/>
            <a:ext cx="7010400" cy="2199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315047"/>
      </p:ext>
    </p:extLst>
  </p:cSld>
  <p:clrMapOvr>
    <a:masterClrMapping/>
  </p:clrMapOvr>
  <p:transition spd="med">
    <p:wip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247649" y="674246"/>
            <a:ext cx="8229600" cy="609600"/>
          </a:xfrm>
        </p:spPr>
        <p:txBody>
          <a:bodyPr/>
          <a:lstStyle/>
          <a:p>
            <a:pPr algn="ctr"/>
            <a:r>
              <a:rPr lang="en-US" dirty="0">
                <a:ea typeface="ＭＳ Ｐゴシック" pitchFamily="34" charset="-128"/>
              </a:rPr>
              <a:t>Community-Engaged Service </a:t>
            </a:r>
            <a:br>
              <a:rPr lang="en-US" dirty="0">
                <a:ea typeface="ＭＳ Ｐゴシック" pitchFamily="34" charset="-128"/>
              </a:rPr>
            </a:br>
            <a:r>
              <a:rPr lang="en-US" dirty="0">
                <a:ea typeface="ＭＳ Ｐゴシック" pitchFamily="34" charset="-128"/>
              </a:rPr>
              <a:t>and Practice</a:t>
            </a:r>
          </a:p>
        </p:txBody>
      </p:sp>
      <p:sp>
        <p:nvSpPr>
          <p:cNvPr id="51203" name="Content Placeholder 2"/>
          <p:cNvSpPr>
            <a:spLocks noGrp="1"/>
          </p:cNvSpPr>
          <p:nvPr>
            <p:ph idx="1"/>
          </p:nvPr>
        </p:nvSpPr>
        <p:spPr>
          <a:xfrm>
            <a:off x="857249" y="1179194"/>
            <a:ext cx="7620000" cy="4551046"/>
          </a:xfrm>
          <a:noFill/>
          <a:ln>
            <a:noFill/>
          </a:ln>
        </p:spPr>
        <p:txBody>
          <a:bodyPr/>
          <a:lstStyle/>
          <a:p>
            <a:pPr algn="ctr">
              <a:buFontTx/>
              <a:buNone/>
            </a:pPr>
            <a:endParaRPr lang="en-US" b="1" u="sng" dirty="0">
              <a:ea typeface="ＭＳ Ｐゴシック" pitchFamily="34" charset="-128"/>
            </a:endParaRPr>
          </a:p>
          <a:p>
            <a:pPr>
              <a:buFontTx/>
              <a:buNone/>
            </a:pPr>
            <a:r>
              <a:rPr lang="en-US" sz="2400" b="1" dirty="0">
                <a:ea typeface="ＭＳ Ｐゴシック" pitchFamily="34" charset="-128"/>
              </a:rPr>
              <a:t>Definition</a:t>
            </a:r>
          </a:p>
          <a:p>
            <a:pPr>
              <a:buFontTx/>
              <a:buNone/>
            </a:pPr>
            <a:endParaRPr lang="en-US" sz="1400" b="1" dirty="0">
              <a:ea typeface="ＭＳ Ｐゴシック" pitchFamily="34" charset="-128"/>
            </a:endParaRPr>
          </a:p>
          <a:p>
            <a:pPr>
              <a:lnSpc>
                <a:spcPct val="150000"/>
              </a:lnSpc>
              <a:buFontTx/>
              <a:buNone/>
            </a:pPr>
            <a:r>
              <a:rPr lang="en-US" dirty="0">
                <a:ea typeface="ＭＳ Ｐゴシック" pitchFamily="34" charset="-128"/>
              </a:rPr>
              <a:t>	Engaged service is associated with the use of university expertise to address specific issues (ad hoc or long-term) identified by individuals, organizations, or communities. </a:t>
            </a:r>
          </a:p>
          <a:p>
            <a:pPr>
              <a:lnSpc>
                <a:spcPct val="150000"/>
              </a:lnSpc>
              <a:buFontTx/>
              <a:buNone/>
            </a:pPr>
            <a:endParaRPr lang="en-US" sz="1400" dirty="0">
              <a:ea typeface="ＭＳ Ｐゴシック" pitchFamily="34" charset="-128"/>
            </a:endParaRPr>
          </a:p>
          <a:p>
            <a:pPr>
              <a:lnSpc>
                <a:spcPct val="150000"/>
              </a:lnSpc>
              <a:buFontTx/>
              <a:buNone/>
            </a:pPr>
            <a:r>
              <a:rPr lang="en-US" dirty="0">
                <a:ea typeface="ＭＳ Ｐゴシック" pitchFamily="34" charset="-128"/>
              </a:rPr>
              <a:t>	This type of engagement is </a:t>
            </a:r>
            <a:r>
              <a:rPr lang="en-US" b="1" dirty="0">
                <a:ea typeface="ＭＳ Ｐゴシック" pitchFamily="34" charset="-128"/>
              </a:rPr>
              <a:t>not</a:t>
            </a:r>
            <a:r>
              <a:rPr lang="en-US" dirty="0">
                <a:ea typeface="ＭＳ Ｐゴシック" pitchFamily="34" charset="-128"/>
              </a:rPr>
              <a:t> primarily driven by a research question, though a research question may be of secondary interest in the activity (Doberneck, Glass, &amp; Schweitzer, 2010).</a:t>
            </a:r>
          </a:p>
        </p:txBody>
      </p:sp>
    </p:spTree>
    <p:extLst>
      <p:ext uri="{BB962C8B-B14F-4D97-AF65-F5344CB8AC3E}">
        <p14:creationId xmlns:p14="http://schemas.microsoft.com/office/powerpoint/2010/main" val="1833856101"/>
      </p:ext>
    </p:extLst>
  </p:cSld>
  <p:clrMapOvr>
    <a:masterClrMapping/>
  </p:clrMapOvr>
  <p:transition spd="med">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Main Variations in </a:t>
            </a:r>
            <a:br>
              <a:rPr lang="en-US" dirty="0"/>
            </a:br>
            <a:r>
              <a:rPr lang="en-US" dirty="0"/>
              <a:t>Community-Engaged Scholarship </a:t>
            </a:r>
          </a:p>
        </p:txBody>
      </p:sp>
      <p:sp>
        <p:nvSpPr>
          <p:cNvPr id="3" name="Content Placeholder 2"/>
          <p:cNvSpPr>
            <a:spLocks noGrp="1"/>
          </p:cNvSpPr>
          <p:nvPr>
            <p:ph idx="1"/>
          </p:nvPr>
        </p:nvSpPr>
        <p:spPr>
          <a:xfrm>
            <a:off x="685800" y="1752600"/>
            <a:ext cx="7467600" cy="5029200"/>
          </a:xfrm>
        </p:spPr>
        <p:txBody>
          <a:bodyPr/>
          <a:lstStyle/>
          <a:p>
            <a:pPr lvl="0">
              <a:spcBef>
                <a:spcPct val="0"/>
              </a:spcBef>
              <a:buFont typeface="+mj-lt"/>
              <a:buAutoNum type="arabicPeriod"/>
            </a:pPr>
            <a:r>
              <a:rPr lang="en-US" dirty="0">
                <a:ea typeface="Calibri" pitchFamily="34" charset="0"/>
                <a:cs typeface="Times New Roman" pitchFamily="18" charset="0"/>
              </a:rPr>
              <a:t>  Type(s) of Community Engaged Scholarship </a:t>
            </a:r>
            <a:endParaRPr lang="en-US" dirty="0">
              <a:cs typeface="Arial" pitchFamily="34" charset="0"/>
            </a:endParaRPr>
          </a:p>
          <a:p>
            <a:pPr lvl="0" eaLnBrk="0" hangingPunct="0">
              <a:spcBef>
                <a:spcPct val="0"/>
              </a:spcBef>
              <a:buFont typeface="+mj-lt"/>
              <a:buAutoNum type="arabicPeriod"/>
            </a:pPr>
            <a:r>
              <a:rPr lang="en-US" dirty="0">
                <a:ea typeface="Calibri" pitchFamily="34" charset="0"/>
                <a:cs typeface="Times New Roman" pitchFamily="18" charset="0"/>
              </a:rPr>
              <a:t>  Community</a:t>
            </a:r>
            <a:endParaRPr lang="en-US" dirty="0">
              <a:cs typeface="Arial" pitchFamily="34" charset="0"/>
            </a:endParaRPr>
          </a:p>
          <a:p>
            <a:pPr lvl="0" eaLnBrk="0" hangingPunct="0">
              <a:spcBef>
                <a:spcPct val="0"/>
              </a:spcBef>
              <a:buFont typeface="+mj-lt"/>
              <a:buAutoNum type="arabicPeriod"/>
            </a:pPr>
            <a:r>
              <a:rPr lang="en-US" dirty="0">
                <a:ea typeface="Calibri" pitchFamily="34" charset="0"/>
                <a:cs typeface="Times New Roman" pitchFamily="18" charset="0"/>
              </a:rPr>
              <a:t>  Your community partner(s)</a:t>
            </a:r>
          </a:p>
          <a:p>
            <a:pPr lvl="0" eaLnBrk="0" hangingPunct="0">
              <a:spcBef>
                <a:spcPct val="0"/>
              </a:spcBef>
              <a:buFont typeface="+mj-lt"/>
              <a:buAutoNum type="arabicPeriod"/>
            </a:pPr>
            <a:r>
              <a:rPr lang="en-US" dirty="0">
                <a:ea typeface="Calibri" pitchFamily="34" charset="0"/>
                <a:cs typeface="Times New Roman" pitchFamily="18" charset="0"/>
              </a:rPr>
              <a:t>  Community partner knowledge</a:t>
            </a:r>
          </a:p>
          <a:p>
            <a:pPr lvl="0" eaLnBrk="0" hangingPunct="0">
              <a:spcBef>
                <a:spcPct val="0"/>
              </a:spcBef>
              <a:buFont typeface="+mj-lt"/>
              <a:buAutoNum type="arabicPeriod"/>
            </a:pPr>
            <a:r>
              <a:rPr lang="en-US" dirty="0">
                <a:cs typeface="Times New Roman" pitchFamily="18" charset="0"/>
              </a:rPr>
              <a:t>  Structure of your community partnership</a:t>
            </a:r>
            <a:endParaRPr lang="en-US" dirty="0">
              <a:cs typeface="Arial" pitchFamily="34" charset="0"/>
            </a:endParaRPr>
          </a:p>
          <a:p>
            <a:pPr lvl="0">
              <a:spcBef>
                <a:spcPct val="0"/>
              </a:spcBef>
              <a:buFont typeface="+mj-lt"/>
              <a:buAutoNum type="arabicPeriod"/>
            </a:pPr>
            <a:r>
              <a:rPr lang="en-US" dirty="0">
                <a:ea typeface="Calibri" pitchFamily="34" charset="0"/>
                <a:cs typeface="Times New Roman" pitchFamily="18" charset="0"/>
              </a:rPr>
              <a:t>  Duration</a:t>
            </a:r>
            <a:endParaRPr lang="en-US" dirty="0">
              <a:cs typeface="Arial" pitchFamily="34" charset="0"/>
            </a:endParaRPr>
          </a:p>
          <a:p>
            <a:pPr lvl="0">
              <a:spcBef>
                <a:spcPct val="0"/>
              </a:spcBef>
              <a:buFont typeface="+mj-lt"/>
              <a:buAutoNum type="arabicPeriod"/>
            </a:pPr>
            <a:r>
              <a:rPr lang="en-US" dirty="0">
                <a:ea typeface="Calibri" pitchFamily="34" charset="0"/>
                <a:cs typeface="Times New Roman" pitchFamily="18" charset="0"/>
              </a:rPr>
              <a:t>  Intensity of activity</a:t>
            </a:r>
            <a:endParaRPr lang="en-US" dirty="0">
              <a:cs typeface="Arial" pitchFamily="34" charset="0"/>
            </a:endParaRPr>
          </a:p>
          <a:p>
            <a:pPr lvl="0" eaLnBrk="0" hangingPunct="0">
              <a:spcBef>
                <a:spcPct val="0"/>
              </a:spcBef>
              <a:buFont typeface="+mj-lt"/>
              <a:buAutoNum type="arabicPeriod"/>
            </a:pPr>
            <a:r>
              <a:rPr lang="en-US" dirty="0">
                <a:ea typeface="Calibri" pitchFamily="34" charset="0"/>
                <a:cs typeface="Times New Roman" pitchFamily="18" charset="0"/>
              </a:rPr>
              <a:t>  Societal issue you are addressing </a:t>
            </a:r>
            <a:endParaRPr lang="en-US" dirty="0">
              <a:cs typeface="Arial" pitchFamily="34" charset="0"/>
            </a:endParaRPr>
          </a:p>
          <a:p>
            <a:pPr lvl="0" eaLnBrk="0" hangingPunct="0">
              <a:spcBef>
                <a:spcPct val="0"/>
              </a:spcBef>
              <a:buFont typeface="+mj-lt"/>
              <a:buAutoNum type="arabicPeriod"/>
            </a:pPr>
            <a:r>
              <a:rPr lang="en-US" dirty="0">
                <a:ea typeface="Calibri" pitchFamily="34" charset="0"/>
                <a:cs typeface="Times New Roman" pitchFamily="18" charset="0"/>
              </a:rPr>
              <a:t>  Nested position within systems </a:t>
            </a:r>
            <a:endParaRPr lang="en-US" dirty="0">
              <a:cs typeface="Arial" pitchFamily="34" charset="0"/>
            </a:endParaRPr>
          </a:p>
          <a:p>
            <a:pPr lvl="0" eaLnBrk="0" hangingPunct="0">
              <a:spcBef>
                <a:spcPct val="0"/>
              </a:spcBef>
              <a:buFont typeface="+mj-lt"/>
              <a:buAutoNum type="arabicPeriod"/>
            </a:pPr>
            <a:r>
              <a:rPr lang="en-US" dirty="0">
                <a:ea typeface="Calibri" pitchFamily="34" charset="0"/>
                <a:cs typeface="Times New Roman" pitchFamily="18" charset="0"/>
              </a:rPr>
              <a:t>  Degree of engagement</a:t>
            </a:r>
            <a:endParaRPr lang="en-US" dirty="0">
              <a:cs typeface="Arial" pitchFamily="34" charset="0"/>
            </a:endParaRPr>
          </a:p>
          <a:p>
            <a:pPr lvl="0" eaLnBrk="0" hangingPunct="0">
              <a:spcBef>
                <a:spcPct val="0"/>
              </a:spcBef>
              <a:buFont typeface="+mj-lt"/>
              <a:buAutoNum type="arabicPeriod"/>
            </a:pPr>
            <a:r>
              <a:rPr lang="en-US" dirty="0">
                <a:ea typeface="Calibri" pitchFamily="34" charset="0"/>
                <a:cs typeface="Times New Roman" pitchFamily="18" charset="0"/>
              </a:rPr>
              <a:t>  Techniques for collaboration</a:t>
            </a:r>
          </a:p>
          <a:p>
            <a:pPr lvl="0" eaLnBrk="0" hangingPunct="0">
              <a:spcBef>
                <a:spcPct val="0"/>
              </a:spcBef>
              <a:buFont typeface="+mj-lt"/>
              <a:buAutoNum type="arabicPeriod"/>
            </a:pPr>
            <a:r>
              <a:rPr lang="en-US" dirty="0">
                <a:ea typeface="Calibri" pitchFamily="34" charset="0"/>
                <a:cs typeface="Times New Roman" pitchFamily="18" charset="0"/>
              </a:rPr>
              <a:t>  Foundational Scholarship</a:t>
            </a:r>
            <a:endParaRPr lang="en-US" dirty="0">
              <a:cs typeface="Arial" pitchFamily="34" charset="0"/>
            </a:endParaRPr>
          </a:p>
          <a:p>
            <a:pPr lvl="0" eaLnBrk="0" hangingPunct="0">
              <a:spcBef>
                <a:spcPct val="0"/>
              </a:spcBef>
              <a:buFont typeface="+mj-lt"/>
              <a:buAutoNum type="arabicPeriod"/>
            </a:pPr>
            <a:r>
              <a:rPr lang="en-US" dirty="0">
                <a:ea typeface="Calibri" pitchFamily="34" charset="0"/>
                <a:cs typeface="Times New Roman" pitchFamily="18" charset="0"/>
              </a:rPr>
              <a:t>  Academic products</a:t>
            </a:r>
            <a:endParaRPr lang="en-US" dirty="0">
              <a:cs typeface="Arial" pitchFamily="34" charset="0"/>
            </a:endParaRPr>
          </a:p>
          <a:p>
            <a:pPr lvl="0" eaLnBrk="0" hangingPunct="0">
              <a:spcBef>
                <a:spcPct val="0"/>
              </a:spcBef>
              <a:buFont typeface="+mj-lt"/>
              <a:buAutoNum type="arabicPeriod"/>
            </a:pPr>
            <a:r>
              <a:rPr lang="en-US" dirty="0">
                <a:ea typeface="Calibri" pitchFamily="34" charset="0"/>
                <a:cs typeface="Times New Roman" pitchFamily="18" charset="0"/>
              </a:rPr>
              <a:t>  Public products</a:t>
            </a:r>
            <a:endParaRPr lang="en-US" dirty="0">
              <a:cs typeface="Arial" pitchFamily="34" charset="0"/>
            </a:endParaRPr>
          </a:p>
          <a:p>
            <a:pPr lvl="0" eaLnBrk="0" hangingPunct="0">
              <a:spcBef>
                <a:spcPct val="0"/>
              </a:spcBef>
              <a:buFont typeface="+mj-lt"/>
              <a:buAutoNum type="arabicPeriod"/>
            </a:pPr>
            <a:r>
              <a:rPr lang="en-US" dirty="0">
                <a:ea typeface="Calibri" pitchFamily="34" charset="0"/>
                <a:cs typeface="Times New Roman" pitchFamily="18" charset="0"/>
              </a:rPr>
              <a:t>  Motivations</a:t>
            </a:r>
            <a:endParaRPr lang="en-US" dirty="0">
              <a:cs typeface="Arial" pitchFamily="34" charset="0"/>
            </a:endParaRPr>
          </a:p>
        </p:txBody>
      </p:sp>
    </p:spTree>
    <p:extLst>
      <p:ext uri="{BB962C8B-B14F-4D97-AF65-F5344CB8AC3E}">
        <p14:creationId xmlns:p14="http://schemas.microsoft.com/office/powerpoint/2010/main" val="1378567434"/>
      </p:ext>
    </p:extLst>
  </p:cSld>
  <p:clrMapOvr>
    <a:masterClrMapping/>
  </p:clrMapOvr>
  <p:transition spd="med">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2"/>
          <p:cNvSpPr>
            <a:spLocks noGrp="1"/>
          </p:cNvSpPr>
          <p:nvPr>
            <p:ph type="title"/>
          </p:nvPr>
        </p:nvSpPr>
        <p:spPr/>
        <p:txBody>
          <a:bodyPr/>
          <a:lstStyle/>
          <a:p>
            <a:r>
              <a:rPr lang="en-US" dirty="0">
                <a:ea typeface="ＭＳ Ｐゴシック" pitchFamily="34" charset="-128"/>
              </a:rPr>
              <a:t>Community-Engaged Service and Practice Examples</a:t>
            </a:r>
          </a:p>
        </p:txBody>
      </p:sp>
      <p:sp>
        <p:nvSpPr>
          <p:cNvPr id="5" name="Content Placeholder 4"/>
          <p:cNvSpPr>
            <a:spLocks noGrp="1"/>
          </p:cNvSpPr>
          <p:nvPr>
            <p:ph sz="half" idx="1"/>
          </p:nvPr>
        </p:nvSpPr>
        <p:spPr>
          <a:xfrm>
            <a:off x="533026" y="1694328"/>
            <a:ext cx="3740727" cy="5163671"/>
          </a:xfrm>
        </p:spPr>
        <p:txBody>
          <a:bodyPr/>
          <a:lstStyle/>
          <a:p>
            <a:pPr marL="228600" indent="-228600">
              <a:lnSpc>
                <a:spcPct val="120000"/>
              </a:lnSpc>
              <a:spcBef>
                <a:spcPts val="200"/>
              </a:spcBef>
              <a:buFont typeface="Arial" pitchFamily="34" charset="0"/>
              <a:buChar char="•"/>
              <a:tabLst>
                <a:tab pos="292100" algn="l"/>
              </a:tabLst>
            </a:pPr>
            <a:r>
              <a:rPr lang="en-US" sz="2000" dirty="0"/>
              <a:t>Technical assistance</a:t>
            </a:r>
          </a:p>
          <a:p>
            <a:pPr marL="228600" indent="-228600">
              <a:lnSpc>
                <a:spcPct val="120000"/>
              </a:lnSpc>
              <a:spcBef>
                <a:spcPts val="200"/>
              </a:spcBef>
              <a:buFont typeface="Arial" pitchFamily="34" charset="0"/>
              <a:buChar char="•"/>
              <a:tabLst>
                <a:tab pos="292100" algn="l"/>
              </a:tabLst>
            </a:pPr>
            <a:r>
              <a:rPr lang="en-US" sz="2000" dirty="0"/>
              <a:t>Consulting</a:t>
            </a:r>
          </a:p>
          <a:p>
            <a:pPr marL="228600" indent="-228600">
              <a:lnSpc>
                <a:spcPct val="120000"/>
              </a:lnSpc>
              <a:spcBef>
                <a:spcPts val="200"/>
              </a:spcBef>
              <a:buFont typeface="Arial" pitchFamily="34" charset="0"/>
              <a:buChar char="•"/>
              <a:tabLst>
                <a:tab pos="292100" algn="l"/>
              </a:tabLst>
            </a:pPr>
            <a:r>
              <a:rPr lang="en-US" sz="2000" dirty="0"/>
              <a:t>Policy analysis</a:t>
            </a:r>
          </a:p>
          <a:p>
            <a:pPr marL="228600" indent="-228600">
              <a:lnSpc>
                <a:spcPct val="120000"/>
              </a:lnSpc>
              <a:spcBef>
                <a:spcPts val="200"/>
              </a:spcBef>
              <a:buFont typeface="Arial" pitchFamily="34" charset="0"/>
              <a:buChar char="•"/>
              <a:tabLst>
                <a:tab pos="292100" algn="l"/>
              </a:tabLst>
            </a:pPr>
            <a:r>
              <a:rPr lang="en-US" sz="2000" dirty="0"/>
              <a:t>Expert testimony</a:t>
            </a:r>
          </a:p>
          <a:p>
            <a:pPr marL="228600" indent="-228600">
              <a:lnSpc>
                <a:spcPct val="120000"/>
              </a:lnSpc>
              <a:spcBef>
                <a:spcPts val="200"/>
              </a:spcBef>
              <a:buFont typeface="Arial" pitchFamily="34" charset="0"/>
              <a:buChar char="•"/>
              <a:tabLst>
                <a:tab pos="292100" algn="l"/>
              </a:tabLst>
            </a:pPr>
            <a:r>
              <a:rPr lang="en-US" sz="2000" dirty="0"/>
              <a:t>Legal advice</a:t>
            </a:r>
          </a:p>
          <a:p>
            <a:pPr marL="228600" indent="-228600">
              <a:lnSpc>
                <a:spcPct val="120000"/>
              </a:lnSpc>
              <a:spcBef>
                <a:spcPts val="200"/>
              </a:spcBef>
              <a:buFont typeface="Arial" pitchFamily="34" charset="0"/>
              <a:buChar char="•"/>
              <a:tabLst>
                <a:tab pos="292100" algn="l"/>
              </a:tabLst>
            </a:pPr>
            <a:r>
              <a:rPr lang="en-US" sz="2000" dirty="0"/>
              <a:t>Diagnostic and clinical services</a:t>
            </a:r>
          </a:p>
          <a:p>
            <a:pPr marL="228600" indent="-228600">
              <a:lnSpc>
                <a:spcPct val="120000"/>
              </a:lnSpc>
              <a:spcBef>
                <a:spcPts val="200"/>
              </a:spcBef>
              <a:buFont typeface="Arial" pitchFamily="34" charset="0"/>
              <a:buChar char="•"/>
              <a:tabLst>
                <a:tab pos="292100" algn="l"/>
              </a:tabLst>
            </a:pPr>
            <a:r>
              <a:rPr lang="en-US" sz="2000" dirty="0"/>
              <a:t>Human and animal patient care</a:t>
            </a:r>
          </a:p>
          <a:p>
            <a:pPr marL="228600" indent="-228600">
              <a:lnSpc>
                <a:spcPct val="120000"/>
              </a:lnSpc>
              <a:spcBef>
                <a:spcPts val="200"/>
              </a:spcBef>
              <a:buFont typeface="Arial" pitchFamily="34" charset="0"/>
              <a:buChar char="•"/>
              <a:tabLst>
                <a:tab pos="292100" algn="l"/>
              </a:tabLst>
            </a:pPr>
            <a:r>
              <a:rPr lang="en-US" sz="2000" dirty="0"/>
              <a:t>Advisory boards and other disciplinary-related service to community organizations</a:t>
            </a:r>
          </a:p>
        </p:txBody>
      </p:sp>
      <p:pic>
        <p:nvPicPr>
          <p:cNvPr id="7" name="Picture 2" descr="Photo with several roundtables of people working in a community room, like a community kitchen. There are newsprint pages on the wall with yellow post-it notes that represent community perspectives. Image shows community input on an issue. Photo from https://www.google.com/search?q=community+meeting+image&amp;sa=X&amp;biw=1280&amp;bih=913&amp;tbm=isch&amp;tbo=u&amp;source=univ&amp;ved=0CB0QsARqFQoTCIXkvIzCuMcCFQWGDQodr6cFvw#imgdii=fW01yGCN8CfZDM%3A%3BfW01yGCN8CfZDM%3A%3BWfFeavSL9aIHsM%3A&amp;imgrc=fW01yGCN8CfZDM%3A." title="Photo of community meeting."/>
          <p:cNvPicPr>
            <a:picLocks noGrp="1" noChangeAspect="1" noChangeArrowheads="1"/>
          </p:cNvPicPr>
          <p:nvPr>
            <p:ph sz="half" idx="2"/>
          </p:nvPr>
        </p:nvPicPr>
        <p:blipFill>
          <a:blip r:embed="rId3" cstate="print"/>
          <a:srcRect/>
          <a:stretch>
            <a:fillRect/>
          </a:stretch>
        </p:blipFill>
        <p:spPr bwMode="auto">
          <a:xfrm>
            <a:off x="4114800" y="1905000"/>
            <a:ext cx="4688131" cy="3124200"/>
          </a:xfrm>
          <a:prstGeom prst="rect">
            <a:avLst/>
          </a:prstGeom>
          <a:noFill/>
          <a:ln w="38100">
            <a:solidFill>
              <a:schemeClr val="tx1"/>
            </a:solidFill>
          </a:ln>
        </p:spPr>
      </p:pic>
    </p:spTree>
    <p:extLst>
      <p:ext uri="{BB962C8B-B14F-4D97-AF65-F5344CB8AC3E}">
        <p14:creationId xmlns:p14="http://schemas.microsoft.com/office/powerpoint/2010/main" val="189915092"/>
      </p:ext>
    </p:extLst>
  </p:cSld>
  <p:clrMapOvr>
    <a:masterClrMapping/>
  </p:clrMapOvr>
  <p:transition spd="med">
    <p:wip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Stretch for CE Service &amp; Practice</a:t>
            </a:r>
          </a:p>
        </p:txBody>
      </p:sp>
      <p:sp>
        <p:nvSpPr>
          <p:cNvPr id="3" name="Content Placeholder 2"/>
          <p:cNvSpPr>
            <a:spLocks noGrp="1"/>
          </p:cNvSpPr>
          <p:nvPr>
            <p:ph idx="1"/>
          </p:nvPr>
        </p:nvSpPr>
        <p:spPr>
          <a:xfrm>
            <a:off x="469232" y="1331495"/>
            <a:ext cx="8229600" cy="2209800"/>
          </a:xfrm>
        </p:spPr>
        <p:txBody>
          <a:bodyPr/>
          <a:lstStyle/>
          <a:p>
            <a:pPr marL="0" indent="0">
              <a:buNone/>
            </a:pPr>
            <a:r>
              <a:rPr lang="en-US" sz="2400" dirty="0"/>
              <a:t>Responding to the request for assistance from the public or a community partner…and at the same time…</a:t>
            </a:r>
          </a:p>
          <a:p>
            <a:endParaRPr lang="en-US" sz="2400" dirty="0"/>
          </a:p>
          <a:p>
            <a:endParaRPr lang="en-US" sz="2400" dirty="0"/>
          </a:p>
          <a:p>
            <a:endParaRPr lang="en-US" sz="2400" dirty="0"/>
          </a:p>
          <a:p>
            <a:endParaRPr lang="en-US" sz="2400" dirty="0"/>
          </a:p>
          <a:p>
            <a:endParaRPr lang="en-US" sz="2400" dirty="0"/>
          </a:p>
          <a:p>
            <a:pPr marL="0" indent="0">
              <a:buNone/>
            </a:pPr>
            <a:r>
              <a:rPr lang="en-US" sz="2400" dirty="0"/>
              <a:t>ensuring you do your due diligence in identifying foundational scholarship—theories, conceptual frameworks, best practices—so that, in your haste to help, you do not implement something not proven to actually work, or just make stuff up. </a:t>
            </a:r>
          </a:p>
        </p:txBody>
      </p:sp>
      <p:pic>
        <p:nvPicPr>
          <p:cNvPr id="4" name="Picture 2" descr="154 Tug Of War Kids Illustrations, Royalty-Free Vector Graphics &amp; Clip Art  - iStock"/>
          <p:cNvPicPr>
            <a:picLocks noChangeAspect="1" noChangeArrowheads="1"/>
          </p:cNvPicPr>
          <p:nvPr/>
        </p:nvPicPr>
        <p:blipFill rotWithShape="1">
          <a:blip r:embed="rId3">
            <a:extLst>
              <a:ext uri="{28A0092B-C50C-407E-A947-70E740481C1C}">
                <a14:useLocalDpi xmlns:a14="http://schemas.microsoft.com/office/drawing/2010/main" val="0"/>
              </a:ext>
            </a:extLst>
          </a:blip>
          <a:srcRect t="23846" b="18323"/>
          <a:stretch/>
        </p:blipFill>
        <p:spPr bwMode="auto">
          <a:xfrm>
            <a:off x="964532" y="2441860"/>
            <a:ext cx="7239000" cy="2271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231821"/>
      </p:ext>
    </p:extLst>
  </p:cSld>
  <p:clrMapOvr>
    <a:masterClrMapping/>
  </p:clrMapOvr>
  <p:transition spd="med">
    <p:wip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algn="ctr"/>
            <a:r>
              <a:rPr lang="en-US" dirty="0">
                <a:ea typeface="ＭＳ Ｐゴシック" pitchFamily="34" charset="-128"/>
              </a:rPr>
              <a:t>Community-Engaged Commercialized Activities</a:t>
            </a:r>
          </a:p>
        </p:txBody>
      </p:sp>
      <p:sp>
        <p:nvSpPr>
          <p:cNvPr id="53251" name="Content Placeholder 2"/>
          <p:cNvSpPr>
            <a:spLocks noGrp="1"/>
          </p:cNvSpPr>
          <p:nvPr>
            <p:ph idx="1"/>
          </p:nvPr>
        </p:nvSpPr>
        <p:spPr>
          <a:xfrm>
            <a:off x="1057276" y="1504951"/>
            <a:ext cx="7381875" cy="3646169"/>
          </a:xfrm>
          <a:noFill/>
          <a:ln>
            <a:noFill/>
          </a:ln>
        </p:spPr>
        <p:txBody>
          <a:bodyPr/>
          <a:lstStyle/>
          <a:p>
            <a:pPr algn="ctr">
              <a:buFontTx/>
              <a:buNone/>
            </a:pPr>
            <a:endParaRPr lang="en-US" b="1" u="sng" dirty="0">
              <a:ea typeface="ＭＳ Ｐゴシック" pitchFamily="34" charset="-128"/>
            </a:endParaRPr>
          </a:p>
          <a:p>
            <a:pPr>
              <a:buFontTx/>
              <a:buNone/>
            </a:pPr>
            <a:r>
              <a:rPr lang="en-US" sz="2400" b="1" dirty="0">
                <a:ea typeface="ＭＳ Ｐゴシック" pitchFamily="34" charset="-128"/>
              </a:rPr>
              <a:t>Definition</a:t>
            </a:r>
          </a:p>
          <a:p>
            <a:pPr>
              <a:buFontTx/>
              <a:buNone/>
            </a:pPr>
            <a:r>
              <a:rPr lang="en-US" sz="1400" dirty="0">
                <a:ea typeface="ＭＳ Ｐゴシック" pitchFamily="34" charset="-128"/>
              </a:rPr>
              <a:t>	</a:t>
            </a:r>
          </a:p>
          <a:p>
            <a:pPr>
              <a:lnSpc>
                <a:spcPct val="150000"/>
              </a:lnSpc>
              <a:buFontTx/>
              <a:buNone/>
            </a:pPr>
            <a:r>
              <a:rPr lang="en-US" dirty="0">
                <a:ea typeface="ＭＳ Ｐゴシック" pitchFamily="34" charset="-128"/>
              </a:rPr>
              <a:t>	Commercialized activities are associated with a variety of projects in which university-generated knowledge is translated into practical or commercial applications for the benefit of individuals, organizations, or communities (Doberneck, Glass, &amp; Schweitzer, 2011). </a:t>
            </a:r>
          </a:p>
        </p:txBody>
      </p:sp>
    </p:spTree>
    <p:extLst>
      <p:ext uri="{BB962C8B-B14F-4D97-AF65-F5344CB8AC3E}">
        <p14:creationId xmlns:p14="http://schemas.microsoft.com/office/powerpoint/2010/main" val="1341065223"/>
      </p:ext>
    </p:extLst>
  </p:cSld>
  <p:clrMapOvr>
    <a:masterClrMapping/>
  </p:clrMapOvr>
  <p:transition spd="med">
    <p:wip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03224" y="733885"/>
            <a:ext cx="8229600" cy="609600"/>
          </a:xfrm>
        </p:spPr>
        <p:txBody>
          <a:bodyPr/>
          <a:lstStyle/>
          <a:p>
            <a:r>
              <a:rPr lang="en-US" dirty="0">
                <a:ea typeface="ＭＳ Ｐゴシック" pitchFamily="34" charset="-128"/>
              </a:rPr>
              <a:t>Community-Engaged Commercialized Activities Examples</a:t>
            </a:r>
          </a:p>
        </p:txBody>
      </p:sp>
      <p:sp>
        <p:nvSpPr>
          <p:cNvPr id="54275" name="Content Placeholder 2"/>
          <p:cNvSpPr>
            <a:spLocks noGrp="1"/>
          </p:cNvSpPr>
          <p:nvPr>
            <p:ph idx="1"/>
          </p:nvPr>
        </p:nvSpPr>
        <p:spPr>
          <a:xfrm>
            <a:off x="549304" y="1674346"/>
            <a:ext cx="4393398" cy="4592568"/>
          </a:xfrm>
        </p:spPr>
        <p:txBody>
          <a:bodyPr/>
          <a:lstStyle/>
          <a:p>
            <a:r>
              <a:rPr lang="en-US" dirty="0">
                <a:ea typeface="ＭＳ Ｐゴシック" pitchFamily="34" charset="-128"/>
              </a:rPr>
              <a:t>Copyrights</a:t>
            </a:r>
          </a:p>
          <a:p>
            <a:r>
              <a:rPr lang="en-US" dirty="0">
                <a:ea typeface="ＭＳ Ｐゴシック" pitchFamily="34" charset="-128"/>
              </a:rPr>
              <a:t>Patents</a:t>
            </a:r>
          </a:p>
          <a:p>
            <a:r>
              <a:rPr lang="en-US" dirty="0">
                <a:ea typeface="ＭＳ Ｐゴシック" pitchFamily="34" charset="-128"/>
              </a:rPr>
              <a:t>Licenses for commercial use</a:t>
            </a:r>
          </a:p>
          <a:p>
            <a:r>
              <a:rPr lang="en-US" dirty="0">
                <a:ea typeface="ＭＳ Ｐゴシック" pitchFamily="34" charset="-128"/>
              </a:rPr>
              <a:t>Innovation and entrepreneurship activities</a:t>
            </a:r>
          </a:p>
          <a:p>
            <a:r>
              <a:rPr lang="en-US" dirty="0">
                <a:ea typeface="ＭＳ Ｐゴシック" pitchFamily="34" charset="-128"/>
              </a:rPr>
              <a:t>University-managed or supported business ventures, such as business parks or incubators</a:t>
            </a:r>
          </a:p>
          <a:p>
            <a:r>
              <a:rPr lang="en-US" dirty="0">
                <a:ea typeface="ＭＳ Ｐゴシック" pitchFamily="34" charset="-128"/>
              </a:rPr>
              <a:t>New business ventures</a:t>
            </a:r>
          </a:p>
          <a:p>
            <a:r>
              <a:rPr lang="en-US" dirty="0">
                <a:ea typeface="ＭＳ Ｐゴシック" pitchFamily="34" charset="-128"/>
              </a:rPr>
              <a:t>Technology Transfer</a:t>
            </a:r>
          </a:p>
          <a:p>
            <a:pPr lvl="0"/>
            <a:r>
              <a:rPr lang="en-US" dirty="0"/>
              <a:t>Inventions</a:t>
            </a:r>
          </a:p>
          <a:p>
            <a:pPr lvl="0"/>
            <a:r>
              <a:rPr lang="en-US" dirty="0"/>
              <a:t>Economic development</a:t>
            </a:r>
          </a:p>
          <a:p>
            <a:pPr lvl="0"/>
            <a:r>
              <a:rPr lang="en-US" dirty="0"/>
              <a:t>Social entrepreneurship</a:t>
            </a:r>
          </a:p>
          <a:p>
            <a:pPr>
              <a:buNone/>
            </a:pPr>
            <a:endParaRPr lang="en-US" dirty="0">
              <a:ea typeface="ＭＳ Ｐゴシック" pitchFamily="34" charset="-128"/>
            </a:endParaRPr>
          </a:p>
        </p:txBody>
      </p:sp>
      <p:pic>
        <p:nvPicPr>
          <p:cNvPr id="16386" name="Picture 2" descr="Image of female with magic marker drawing interlocking gears to signify creating and developing new commericalized projects and entrepreneurship. Photo from: http://metroc.ca/wp-content/uploads/2010/12/mechanical-engineer.jpg." title="Photo of business woman drawing interlocking cogs."/>
          <p:cNvPicPr>
            <a:picLocks noChangeAspect="1" noChangeArrowheads="1"/>
          </p:cNvPicPr>
          <p:nvPr/>
        </p:nvPicPr>
        <p:blipFill>
          <a:blip r:embed="rId3" cstate="print"/>
          <a:srcRect/>
          <a:stretch>
            <a:fillRect/>
          </a:stretch>
        </p:blipFill>
        <p:spPr bwMode="auto">
          <a:xfrm>
            <a:off x="4942702" y="2309174"/>
            <a:ext cx="3690122" cy="2635803"/>
          </a:xfrm>
          <a:prstGeom prst="rect">
            <a:avLst/>
          </a:prstGeom>
          <a:noFill/>
          <a:ln w="38100">
            <a:solidFill>
              <a:schemeClr val="tx1"/>
            </a:solidFill>
          </a:ln>
        </p:spPr>
      </p:pic>
    </p:spTree>
    <p:extLst>
      <p:ext uri="{BB962C8B-B14F-4D97-AF65-F5344CB8AC3E}">
        <p14:creationId xmlns:p14="http://schemas.microsoft.com/office/powerpoint/2010/main" val="811333945"/>
      </p:ext>
    </p:extLst>
  </p:cSld>
  <p:clrMapOvr>
    <a:masterClrMapping/>
  </p:clrMapOvr>
  <p:transition spd="med">
    <p:wip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pPr algn="ctr"/>
            <a:r>
              <a:rPr lang="en-US" dirty="0"/>
              <a:t>Relationships Among the CES Types</a:t>
            </a:r>
            <a:br>
              <a:rPr lang="en-US" dirty="0"/>
            </a:br>
            <a:endParaRPr lang="en-US" sz="2000" b="0" dirty="0"/>
          </a:p>
        </p:txBody>
      </p:sp>
      <p:graphicFrame>
        <p:nvGraphicFramePr>
          <p:cNvPr id="2" name="Diagram 1" descr="Three circles overlapping with the word Integration in the middle. Community engaged research and creative activities is one circle. COmmunity engaged teaching and learning is another circle. Community engaged service and practice is the final circle." title="Relationship Among CES Types diagram."/>
          <p:cNvGraphicFramePr/>
          <p:nvPr/>
        </p:nvGraphicFramePr>
        <p:xfrm>
          <a:off x="1185333" y="1676401"/>
          <a:ext cx="6858000" cy="4741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3708400" y="3928534"/>
            <a:ext cx="1794934" cy="461665"/>
          </a:xfrm>
          <a:prstGeom prst="rect">
            <a:avLst/>
          </a:prstGeom>
          <a:solidFill>
            <a:srgbClr val="92D050"/>
          </a:solidFill>
        </p:spPr>
        <p:txBody>
          <a:bodyPr wrap="square" rtlCol="0">
            <a:spAutoFit/>
          </a:bodyPr>
          <a:lstStyle/>
          <a:p>
            <a:pPr algn="ctr"/>
            <a:r>
              <a:rPr lang="en-US" sz="2400" b="1" dirty="0">
                <a:latin typeface="+mn-lt"/>
              </a:rPr>
              <a:t>Integration</a:t>
            </a:r>
          </a:p>
        </p:txBody>
      </p:sp>
    </p:spTree>
    <p:extLst>
      <p:ext uri="{BB962C8B-B14F-4D97-AF65-F5344CB8AC3E}">
        <p14:creationId xmlns:p14="http://schemas.microsoft.com/office/powerpoint/2010/main" val="3888329289"/>
      </p:ext>
    </p:extLst>
  </p:cSld>
  <p:clrMapOvr>
    <a:masterClrMapping/>
  </p:clrMapOvr>
  <p:transition spd="med">
    <p:wip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CDC41-795A-4906-8F07-BEE5EA622F54}"/>
              </a:ext>
            </a:extLst>
          </p:cNvPr>
          <p:cNvSpPr>
            <a:spLocks noGrp="1"/>
          </p:cNvSpPr>
          <p:nvPr>
            <p:ph type="title"/>
          </p:nvPr>
        </p:nvSpPr>
        <p:spPr/>
        <p:txBody>
          <a:bodyPr/>
          <a:lstStyle/>
          <a:p>
            <a:r>
              <a:rPr lang="en-US" dirty="0"/>
              <a:t>Pause to share….tell us</a:t>
            </a:r>
          </a:p>
        </p:txBody>
      </p:sp>
      <p:sp>
        <p:nvSpPr>
          <p:cNvPr id="3" name="Content Placeholder 2">
            <a:extLst>
              <a:ext uri="{FF2B5EF4-FFF2-40B4-BE49-F238E27FC236}">
                <a16:creationId xmlns:a16="http://schemas.microsoft.com/office/drawing/2014/main" id="{60FC56B7-1616-49A5-9A64-0435758A8B62}"/>
              </a:ext>
            </a:extLst>
          </p:cNvPr>
          <p:cNvSpPr>
            <a:spLocks noGrp="1"/>
          </p:cNvSpPr>
          <p:nvPr>
            <p:ph idx="1"/>
          </p:nvPr>
        </p:nvSpPr>
        <p:spPr/>
        <p:txBody>
          <a:bodyPr/>
          <a:lstStyle/>
          <a:p>
            <a:r>
              <a:rPr lang="en-US" sz="2800" dirty="0"/>
              <a:t>What type or types of community-engaged scholarship are you involved in?</a:t>
            </a:r>
          </a:p>
          <a:p>
            <a:endParaRPr lang="en-US" sz="2800" dirty="0"/>
          </a:p>
          <a:p>
            <a:r>
              <a:rPr lang="en-US" sz="2800" dirty="0"/>
              <a:t>Are you working at an intersection of more than one type? If so, tell us about it.</a:t>
            </a:r>
          </a:p>
        </p:txBody>
      </p:sp>
      <p:pic>
        <p:nvPicPr>
          <p:cNvPr id="5" name="Picture 2" descr="Circle image of two brown hands. Hand on the left holds an image of a silhouette of human head made of gears that are slowly dumping into the brown hand on the right that is catching them.&#10;&#10;This image is used to indicate a time where we debrief an activity &amp; identify interesting ideas from a group brainstorm.">
            <a:extLst>
              <a:ext uri="{FF2B5EF4-FFF2-40B4-BE49-F238E27FC236}">
                <a16:creationId xmlns:a16="http://schemas.microsoft.com/office/drawing/2014/main" id="{6088EE33-C3E3-0E31-9071-965703A98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3908" y="4114800"/>
            <a:ext cx="2563396" cy="264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615255"/>
      </p:ext>
    </p:extLst>
  </p:cSld>
  <p:clrMapOvr>
    <a:masterClrMapping/>
  </p:clrMapOvr>
  <p:transition spd="med">
    <p:wip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69132"/>
            <a:ext cx="8229600" cy="990600"/>
          </a:xfrm>
        </p:spPr>
        <p:txBody>
          <a:bodyPr/>
          <a:lstStyle/>
          <a:p>
            <a:pPr algn="ctr"/>
            <a:r>
              <a:rPr lang="en-US" dirty="0"/>
              <a:t>Who Participates? </a:t>
            </a:r>
            <a:br>
              <a:rPr lang="en-US" dirty="0"/>
            </a:br>
            <a:r>
              <a:rPr lang="en-US" dirty="0"/>
              <a:t>Whose Knowledge Counts?</a:t>
            </a:r>
          </a:p>
        </p:txBody>
      </p:sp>
      <p:sp>
        <p:nvSpPr>
          <p:cNvPr id="4" name="Content Placeholder 4"/>
          <p:cNvSpPr>
            <a:spLocks noGrp="1"/>
          </p:cNvSpPr>
          <p:nvPr>
            <p:ph idx="1"/>
          </p:nvPr>
        </p:nvSpPr>
        <p:spPr>
          <a:xfrm>
            <a:off x="533400" y="2362200"/>
            <a:ext cx="8077200" cy="2209800"/>
          </a:xfrm>
        </p:spPr>
        <p:txBody>
          <a:bodyPr/>
          <a:lstStyle/>
          <a:p>
            <a:pPr marL="0" indent="0" algn="ctr">
              <a:buNone/>
            </a:pPr>
            <a:r>
              <a:rPr lang="en-US" sz="2800" dirty="0"/>
              <a:t>Who is at the table?</a:t>
            </a:r>
          </a:p>
          <a:p>
            <a:pPr marL="0" indent="0" algn="ctr">
              <a:buNone/>
            </a:pPr>
            <a:r>
              <a:rPr lang="en-US" sz="2800" dirty="0"/>
              <a:t>Who is not at the table?</a:t>
            </a:r>
          </a:p>
          <a:p>
            <a:pPr marL="0" indent="0" algn="ctr">
              <a:buNone/>
            </a:pPr>
            <a:r>
              <a:rPr lang="en-US" sz="2800" dirty="0"/>
              <a:t>Why? </a:t>
            </a:r>
          </a:p>
          <a:p>
            <a:pPr marL="0" indent="0" algn="ctr">
              <a:buNone/>
            </a:pPr>
            <a:r>
              <a:rPr lang="en-US" sz="2800" dirty="0"/>
              <a:t>What can be done about that?</a:t>
            </a:r>
          </a:p>
          <a:p>
            <a:pPr marL="0" indent="0" algn="ctr">
              <a:buNone/>
            </a:pPr>
            <a:endParaRPr lang="en-US" sz="2800" dirty="0"/>
          </a:p>
        </p:txBody>
      </p:sp>
      <p:grpSp>
        <p:nvGrpSpPr>
          <p:cNvPr id="3" name="Group 2" title="Arrow from CES figure that says &quot;In collaboration with community partners.&quot;"/>
          <p:cNvGrpSpPr/>
          <p:nvPr/>
        </p:nvGrpSpPr>
        <p:grpSpPr>
          <a:xfrm>
            <a:off x="1524000" y="4724400"/>
            <a:ext cx="6705600" cy="1533525"/>
            <a:chOff x="1371600" y="4867275"/>
            <a:chExt cx="6705600" cy="1533525"/>
          </a:xfrm>
        </p:grpSpPr>
        <p:sp>
          <p:nvSpPr>
            <p:cNvPr id="5" name="AutoShape 13"/>
            <p:cNvSpPr>
              <a:spLocks noChangeArrowheads="1"/>
            </p:cNvSpPr>
            <p:nvPr/>
          </p:nvSpPr>
          <p:spPr bwMode="auto">
            <a:xfrm>
              <a:off x="1371600" y="4867275"/>
              <a:ext cx="6705600" cy="1533525"/>
            </a:xfrm>
            <a:prstGeom prst="rightArrow">
              <a:avLst>
                <a:gd name="adj1" fmla="val 50000"/>
                <a:gd name="adj2" fmla="val 98911"/>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 name="Text Box 12"/>
            <p:cNvSpPr txBox="1">
              <a:spLocks noChangeArrowheads="1"/>
            </p:cNvSpPr>
            <p:nvPr/>
          </p:nvSpPr>
          <p:spPr bwMode="auto">
            <a:xfrm>
              <a:off x="1527303" y="5334015"/>
              <a:ext cx="5254362" cy="560881"/>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US" sz="2000" b="1" i="0" u="none" strike="noStrike" cap="none" normalizeH="0" baseline="0" dirty="0">
                  <a:ln>
                    <a:noFill/>
                  </a:ln>
                  <a:solidFill>
                    <a:schemeClr val="tx1"/>
                  </a:solidFill>
                  <a:effectLst/>
                  <a:latin typeface="Calibri" pitchFamily="34" charset="0"/>
                  <a:cs typeface="Arial" pitchFamily="34" charset="0"/>
                </a:rPr>
                <a:t>In Collaboration with Community Partners </a:t>
              </a:r>
              <a:r>
                <a:rPr kumimoji="0" lang="en-US" sz="1600" b="1" i="0" u="none" strike="noStrike" cap="none" normalizeH="0" baseline="0" dirty="0">
                  <a:ln>
                    <a:noFill/>
                  </a:ln>
                  <a:solidFill>
                    <a:schemeClr val="tx1"/>
                  </a:solidFill>
                  <a:effectLst/>
                  <a:latin typeface="Calibri" pitchFamily="34" charset="0"/>
                  <a:cs typeface="Arial" pitchFamily="34" charset="0"/>
                </a:rPr>
                <a:t>(including local, indigenous, or practitioner knowledge)</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1453035540"/>
      </p:ext>
    </p:extLst>
  </p:cSld>
  <p:clrMapOvr>
    <a:masterClrMapping/>
  </p:clrMapOvr>
  <p:transition spd="med">
    <p:wip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38411" y="990600"/>
            <a:ext cx="8229600" cy="609600"/>
          </a:xfrm>
        </p:spPr>
        <p:txBody>
          <a:bodyPr/>
          <a:lstStyle/>
          <a:p>
            <a:pPr algn="ctr"/>
            <a:r>
              <a:rPr lang="en-US" dirty="0"/>
              <a:t>Acknowledging and Counteracting Inherent Biases About Participation</a:t>
            </a:r>
            <a:br>
              <a:rPr lang="en-US" dirty="0"/>
            </a:br>
            <a:r>
              <a:rPr lang="en-US" sz="2000" dirty="0"/>
              <a:t>(Chambers, 1983, 2006)</a:t>
            </a:r>
          </a:p>
        </p:txBody>
      </p:sp>
      <p:sp>
        <p:nvSpPr>
          <p:cNvPr id="5" name="Content Placeholder 4"/>
          <p:cNvSpPr>
            <a:spLocks noGrp="1"/>
          </p:cNvSpPr>
          <p:nvPr>
            <p:ph idx="1"/>
          </p:nvPr>
        </p:nvSpPr>
        <p:spPr>
          <a:xfrm>
            <a:off x="438411" y="2286000"/>
            <a:ext cx="8229600" cy="2209800"/>
          </a:xfrm>
        </p:spPr>
        <p:txBody>
          <a:bodyPr/>
          <a:lstStyle/>
          <a:p>
            <a:r>
              <a:rPr lang="en-US" sz="2400" b="1" dirty="0"/>
              <a:t>Spatial and project</a:t>
            </a:r>
            <a:r>
              <a:rPr lang="en-US" sz="2400" dirty="0"/>
              <a:t>: where is being visited and what seen, and where is not being visited and not seen?</a:t>
            </a:r>
          </a:p>
          <a:p>
            <a:endParaRPr lang="en-US" sz="1200" dirty="0"/>
          </a:p>
          <a:p>
            <a:r>
              <a:rPr lang="en-US" sz="2400" b="1" dirty="0"/>
              <a:t>Person</a:t>
            </a:r>
            <a:r>
              <a:rPr lang="en-US" sz="2400" dirty="0"/>
              <a:t>: who is being met, seen and heard, and who not met, seen, and heard—women, children, the sick, the very old, migrants, those who are busy, non-users of services, the marginalized and excluded?</a:t>
            </a:r>
          </a:p>
          <a:p>
            <a:endParaRPr lang="en-US" sz="1200" dirty="0"/>
          </a:p>
          <a:p>
            <a:r>
              <a:rPr lang="en-US" sz="2400" b="1" dirty="0"/>
              <a:t>Seasonal</a:t>
            </a:r>
            <a:r>
              <a:rPr lang="en-US" sz="2400" dirty="0"/>
              <a:t>: what are things like at other times of the year?</a:t>
            </a:r>
          </a:p>
        </p:txBody>
      </p:sp>
    </p:spTree>
    <p:extLst>
      <p:ext uri="{BB962C8B-B14F-4D97-AF65-F5344CB8AC3E}">
        <p14:creationId xmlns:p14="http://schemas.microsoft.com/office/powerpoint/2010/main" val="1191376045"/>
      </p:ext>
    </p:extLst>
  </p:cSld>
  <p:clrMapOvr>
    <a:masterClrMapping/>
  </p:clrMapOvr>
  <p:transition spd="med">
    <p:wip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Inherent Biases, Continued</a:t>
            </a:r>
            <a:br>
              <a:rPr lang="en-US" dirty="0"/>
            </a:br>
            <a:r>
              <a:rPr lang="en-US" sz="2000" dirty="0"/>
              <a:t>(Chambers, 1983, 2006)</a:t>
            </a:r>
          </a:p>
        </p:txBody>
      </p:sp>
      <p:sp>
        <p:nvSpPr>
          <p:cNvPr id="3" name="Content Placeholder 2"/>
          <p:cNvSpPr>
            <a:spLocks noGrp="1"/>
          </p:cNvSpPr>
          <p:nvPr>
            <p:ph idx="1"/>
          </p:nvPr>
        </p:nvSpPr>
        <p:spPr>
          <a:xfrm>
            <a:off x="457200" y="1676400"/>
            <a:ext cx="8229600" cy="2209800"/>
          </a:xfrm>
        </p:spPr>
        <p:txBody>
          <a:bodyPr/>
          <a:lstStyle/>
          <a:p>
            <a:r>
              <a:rPr lang="en-US" sz="2400" b="1" dirty="0"/>
              <a:t>Diplomatic</a:t>
            </a:r>
            <a:r>
              <a:rPr lang="en-US" sz="2400" dirty="0"/>
              <a:t>: what questions are not being asked, where are you not going, whom are you not meeting because of politeness or timidity? Are you striking a good balance between being culturally and gender sensitive?</a:t>
            </a:r>
          </a:p>
          <a:p>
            <a:endParaRPr lang="en-US" sz="1200" dirty="0"/>
          </a:p>
          <a:p>
            <a:r>
              <a:rPr lang="en-US" sz="2400" b="1" dirty="0"/>
              <a:t>Professional</a:t>
            </a:r>
            <a:r>
              <a:rPr lang="en-US" sz="2400" dirty="0"/>
              <a:t>: what are you predisposed to notice and ask about, and not notice or ask about?</a:t>
            </a:r>
          </a:p>
          <a:p>
            <a:endParaRPr lang="en-US" sz="1200" dirty="0"/>
          </a:p>
          <a:p>
            <a:r>
              <a:rPr lang="en-US" sz="2400" b="1" dirty="0"/>
              <a:t>Security</a:t>
            </a:r>
            <a:r>
              <a:rPr lang="en-US" sz="2400" dirty="0"/>
              <a:t>: are insecure areas, and people who are insecure, being excluded?</a:t>
            </a:r>
          </a:p>
        </p:txBody>
      </p:sp>
    </p:spTree>
    <p:extLst>
      <p:ext uri="{BB962C8B-B14F-4D97-AF65-F5344CB8AC3E}">
        <p14:creationId xmlns:p14="http://schemas.microsoft.com/office/powerpoint/2010/main" val="504076577"/>
      </p:ext>
    </p:extLst>
  </p:cSld>
  <p:clrMapOvr>
    <a:masterClrMapping/>
  </p:clrMapOvr>
  <p:transition spd="med">
    <p:wip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546" y="469232"/>
            <a:ext cx="8796908" cy="609600"/>
          </a:xfrm>
        </p:spPr>
        <p:txBody>
          <a:bodyPr/>
          <a:lstStyle/>
          <a:p>
            <a:r>
              <a:rPr lang="en-US" sz="3000" dirty="0"/>
              <a:t>Brown &amp; Lambert (2013) Knowledge Cultures</a:t>
            </a:r>
          </a:p>
        </p:txBody>
      </p:sp>
      <p:pic>
        <p:nvPicPr>
          <p:cNvPr id="4" name="Content Placeholder 3"/>
          <p:cNvPicPr>
            <a:picLocks noGrp="1" noChangeAspect="1"/>
          </p:cNvPicPr>
          <p:nvPr>
            <p:ph idx="1"/>
          </p:nvPr>
        </p:nvPicPr>
        <p:blipFill rotWithShape="1">
          <a:blip r:embed="rId2"/>
          <a:srcRect l="24109" t="34752" r="25235" b="6228"/>
          <a:stretch/>
        </p:blipFill>
        <p:spPr>
          <a:xfrm>
            <a:off x="173546" y="1212350"/>
            <a:ext cx="8796908" cy="5762311"/>
          </a:xfrm>
          <a:prstGeom prst="rect">
            <a:avLst/>
          </a:prstGeom>
        </p:spPr>
      </p:pic>
    </p:spTree>
    <p:extLst>
      <p:ext uri="{BB962C8B-B14F-4D97-AF65-F5344CB8AC3E}">
        <p14:creationId xmlns:p14="http://schemas.microsoft.com/office/powerpoint/2010/main" val="100426086"/>
      </p:ext>
    </p:extLst>
  </p:cSld>
  <p:clrMapOvr>
    <a:masterClrMapping/>
  </p:clrMapOvr>
  <p:transition spd="med">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Motivations—What is Your Why?</a:t>
            </a:r>
          </a:p>
        </p:txBody>
      </p:sp>
      <p:pic>
        <p:nvPicPr>
          <p:cNvPr id="1026" name="Picture 2" descr="Why? – St. Gregory the Illuminator Armenian Church"/>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6594" y="2535865"/>
            <a:ext cx="8570812" cy="2546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637231"/>
      </p:ext>
    </p:extLst>
  </p:cSld>
  <p:clrMapOvr>
    <a:masterClrMapping/>
  </p:clrMapOvr>
  <p:transition spd="med">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p:spPr>
        <p:txBody>
          <a:bodyPr/>
          <a:lstStyle/>
          <a:p>
            <a:pPr algn="ctr"/>
            <a:r>
              <a:rPr lang="en-US" dirty="0"/>
              <a:t>Knowledge Cultures &amp; Participation </a:t>
            </a:r>
            <a:br>
              <a:rPr lang="en-US" dirty="0"/>
            </a:br>
            <a:r>
              <a:rPr lang="en-US" sz="2000" dirty="0"/>
              <a:t>(See Brown &amp; Lambert (2013) handout)</a:t>
            </a:r>
          </a:p>
        </p:txBody>
      </p:sp>
      <p:graphicFrame>
        <p:nvGraphicFramePr>
          <p:cNvPr id="4" name="Content Placeholder 3" descr="Chart that provides spaces for people to brainstorm key decision-makers in different categories, including key individuals, affected communities, specialist advisors, influential organizations, holistic thinkers." title="Brown and Lambert Key Decision Makers Table"/>
          <p:cNvGraphicFramePr>
            <a:graphicFrameLocks noGrp="1"/>
          </p:cNvGraphicFramePr>
          <p:nvPr>
            <p:ph idx="1"/>
          </p:nvPr>
        </p:nvGraphicFramePr>
        <p:xfrm>
          <a:off x="304800" y="1676400"/>
          <a:ext cx="8534400" cy="5117402"/>
        </p:xfrm>
        <a:graphic>
          <a:graphicData uri="http://schemas.openxmlformats.org/drawingml/2006/table">
            <a:tbl>
              <a:tblPr firstRow="1" firstCol="1" bandRow="1">
                <a:tableStyleId>{5C22544A-7EE6-4342-B048-85BDC9FD1C3A}</a:tableStyleId>
              </a:tblPr>
              <a:tblGrid>
                <a:gridCol w="2542428">
                  <a:extLst>
                    <a:ext uri="{9D8B030D-6E8A-4147-A177-3AD203B41FA5}">
                      <a16:colId xmlns:a16="http://schemas.microsoft.com/office/drawing/2014/main" val="20000"/>
                    </a:ext>
                  </a:extLst>
                </a:gridCol>
                <a:gridCol w="5991972">
                  <a:extLst>
                    <a:ext uri="{9D8B030D-6E8A-4147-A177-3AD203B41FA5}">
                      <a16:colId xmlns:a16="http://schemas.microsoft.com/office/drawing/2014/main" val="20001"/>
                    </a:ext>
                  </a:extLst>
                </a:gridCol>
              </a:tblGrid>
              <a:tr h="214087">
                <a:tc>
                  <a:txBody>
                    <a:bodyPr/>
                    <a:lstStyle/>
                    <a:p>
                      <a:pPr marL="0" marR="0">
                        <a:lnSpc>
                          <a:spcPct val="107000"/>
                        </a:lnSpc>
                        <a:spcBef>
                          <a:spcPts val="0"/>
                        </a:spcBef>
                        <a:spcAft>
                          <a:spcPts val="0"/>
                        </a:spcAft>
                      </a:pPr>
                      <a:r>
                        <a:rPr lang="en-US" sz="2000" dirty="0">
                          <a:effectLst/>
                        </a:rPr>
                        <a:t> </a:t>
                      </a:r>
                      <a:endParaRPr lang="en-US" sz="2000" dirty="0">
                        <a:effectLst/>
                        <a:latin typeface="Calibri"/>
                        <a:ea typeface="Calibri"/>
                        <a:cs typeface="Times New Roman"/>
                      </a:endParaRPr>
                    </a:p>
                  </a:txBody>
                  <a:tcPr marL="18440" marR="18440" marT="0" marB="0"/>
                </a:tc>
                <a:tc>
                  <a:txBody>
                    <a:bodyPr/>
                    <a:lstStyle/>
                    <a:p>
                      <a:pPr marL="0" marR="0" algn="ctr">
                        <a:lnSpc>
                          <a:spcPct val="107000"/>
                        </a:lnSpc>
                        <a:spcBef>
                          <a:spcPts val="0"/>
                        </a:spcBef>
                        <a:spcAft>
                          <a:spcPts val="0"/>
                        </a:spcAft>
                      </a:pPr>
                      <a:r>
                        <a:rPr lang="en-US" sz="2000" dirty="0">
                          <a:effectLst/>
                        </a:rPr>
                        <a:t>Whom To Invite?</a:t>
                      </a:r>
                      <a:endParaRPr lang="en-US" sz="2000" dirty="0">
                        <a:effectLst/>
                        <a:latin typeface="Calibri"/>
                        <a:ea typeface="Calibri"/>
                        <a:cs typeface="Times New Roman"/>
                      </a:endParaRPr>
                    </a:p>
                  </a:txBody>
                  <a:tcPr marL="18440" marR="18440" marT="0" marB="0"/>
                </a:tc>
                <a:extLst>
                  <a:ext uri="{0D108BD9-81ED-4DB2-BD59-A6C34878D82A}">
                    <a16:rowId xmlns:a16="http://schemas.microsoft.com/office/drawing/2014/main" val="10000"/>
                  </a:ext>
                </a:extLst>
              </a:tr>
              <a:tr h="605218">
                <a:tc>
                  <a:txBody>
                    <a:bodyPr/>
                    <a:lstStyle/>
                    <a:p>
                      <a:pPr marL="0" marR="0" algn="ctr">
                        <a:lnSpc>
                          <a:spcPct val="107000"/>
                        </a:lnSpc>
                        <a:spcBef>
                          <a:spcPts val="0"/>
                        </a:spcBef>
                        <a:spcAft>
                          <a:spcPts val="0"/>
                        </a:spcAft>
                      </a:pPr>
                      <a:r>
                        <a:rPr lang="en-US" sz="2000" dirty="0">
                          <a:effectLst/>
                        </a:rPr>
                        <a:t>Key Individuals</a:t>
                      </a:r>
                      <a:endParaRPr lang="en-US" sz="2000" dirty="0">
                        <a:effectLst/>
                        <a:latin typeface="Calibri"/>
                        <a:ea typeface="Calibri"/>
                        <a:cs typeface="Times New Roman"/>
                      </a:endParaRPr>
                    </a:p>
                  </a:txBody>
                  <a:tcPr marL="18440" marR="18440" marT="0" marB="0" anchor="ctr"/>
                </a:tc>
                <a:tc>
                  <a:txBody>
                    <a:bodyPr/>
                    <a:lstStyle/>
                    <a:p>
                      <a:pPr marL="0" marR="0">
                        <a:lnSpc>
                          <a:spcPct val="107000"/>
                        </a:lnSpc>
                        <a:spcBef>
                          <a:spcPts val="0"/>
                        </a:spcBef>
                        <a:spcAft>
                          <a:spcPts val="0"/>
                        </a:spcAft>
                      </a:pPr>
                      <a:r>
                        <a:rPr lang="en-US" sz="2000" dirty="0">
                          <a:effectLst/>
                        </a:rPr>
                        <a:t>  </a:t>
                      </a:r>
                    </a:p>
                    <a:p>
                      <a:pPr marL="0" marR="0">
                        <a:lnSpc>
                          <a:spcPct val="107000"/>
                        </a:lnSpc>
                        <a:spcBef>
                          <a:spcPts val="0"/>
                        </a:spcBef>
                        <a:spcAft>
                          <a:spcPts val="0"/>
                        </a:spcAft>
                      </a:pPr>
                      <a:r>
                        <a:rPr lang="en-US" sz="2000" dirty="0">
                          <a:effectLst/>
                        </a:rPr>
                        <a:t> </a:t>
                      </a:r>
                    </a:p>
                    <a:p>
                      <a:pPr marL="0" marR="0">
                        <a:lnSpc>
                          <a:spcPct val="107000"/>
                        </a:lnSpc>
                        <a:spcBef>
                          <a:spcPts val="0"/>
                        </a:spcBef>
                        <a:spcAft>
                          <a:spcPts val="0"/>
                        </a:spcAft>
                      </a:pPr>
                      <a:r>
                        <a:rPr lang="en-US" sz="2000" dirty="0">
                          <a:effectLst/>
                        </a:rPr>
                        <a:t> </a:t>
                      </a:r>
                      <a:endParaRPr lang="en-US" sz="2000" dirty="0">
                        <a:effectLst/>
                        <a:latin typeface="Calibri"/>
                        <a:ea typeface="Calibri"/>
                        <a:cs typeface="Times New Roman"/>
                      </a:endParaRPr>
                    </a:p>
                  </a:txBody>
                  <a:tcPr marL="18440" marR="18440" marT="0" marB="0"/>
                </a:tc>
                <a:extLst>
                  <a:ext uri="{0D108BD9-81ED-4DB2-BD59-A6C34878D82A}">
                    <a16:rowId xmlns:a16="http://schemas.microsoft.com/office/drawing/2014/main" val="10001"/>
                  </a:ext>
                </a:extLst>
              </a:tr>
              <a:tr h="856343">
                <a:tc>
                  <a:txBody>
                    <a:bodyPr/>
                    <a:lstStyle/>
                    <a:p>
                      <a:pPr marL="0" marR="0" algn="ctr">
                        <a:lnSpc>
                          <a:spcPct val="107000"/>
                        </a:lnSpc>
                        <a:spcBef>
                          <a:spcPts val="0"/>
                        </a:spcBef>
                        <a:spcAft>
                          <a:spcPts val="0"/>
                        </a:spcAft>
                      </a:pPr>
                      <a:r>
                        <a:rPr lang="en-US" sz="2000" dirty="0">
                          <a:effectLst/>
                        </a:rPr>
                        <a:t>Affected Communities</a:t>
                      </a:r>
                      <a:endParaRPr lang="en-US" sz="2000" dirty="0">
                        <a:effectLst/>
                        <a:latin typeface="Calibri"/>
                        <a:ea typeface="Calibri"/>
                        <a:cs typeface="Times New Roman"/>
                      </a:endParaRPr>
                    </a:p>
                  </a:txBody>
                  <a:tcPr marL="18440" marR="18440" marT="0" marB="0" anchor="ctr"/>
                </a:tc>
                <a:tc>
                  <a:txBody>
                    <a:bodyPr/>
                    <a:lstStyle/>
                    <a:p>
                      <a:pPr marL="0" marR="0">
                        <a:lnSpc>
                          <a:spcPct val="107000"/>
                        </a:lnSpc>
                        <a:spcBef>
                          <a:spcPts val="0"/>
                        </a:spcBef>
                        <a:spcAft>
                          <a:spcPts val="0"/>
                        </a:spcAft>
                      </a:pPr>
                      <a:r>
                        <a:rPr lang="en-US" sz="2000" dirty="0">
                          <a:effectLst/>
                        </a:rPr>
                        <a:t>  </a:t>
                      </a:r>
                    </a:p>
                    <a:p>
                      <a:pPr marL="0" marR="0">
                        <a:lnSpc>
                          <a:spcPct val="107000"/>
                        </a:lnSpc>
                        <a:spcBef>
                          <a:spcPts val="0"/>
                        </a:spcBef>
                        <a:spcAft>
                          <a:spcPts val="0"/>
                        </a:spcAft>
                      </a:pPr>
                      <a:r>
                        <a:rPr lang="en-US" sz="2000" dirty="0">
                          <a:effectLst/>
                        </a:rPr>
                        <a:t> </a:t>
                      </a:r>
                    </a:p>
                    <a:p>
                      <a:pPr marL="0" marR="0">
                        <a:lnSpc>
                          <a:spcPct val="107000"/>
                        </a:lnSpc>
                        <a:spcBef>
                          <a:spcPts val="0"/>
                        </a:spcBef>
                        <a:spcAft>
                          <a:spcPts val="0"/>
                        </a:spcAft>
                      </a:pPr>
                      <a:r>
                        <a:rPr lang="en-US" sz="2000" dirty="0">
                          <a:effectLst/>
                        </a:rPr>
                        <a:t> </a:t>
                      </a:r>
                      <a:endParaRPr lang="en-US" sz="2000" dirty="0">
                        <a:effectLst/>
                        <a:latin typeface="Calibri"/>
                        <a:ea typeface="Calibri"/>
                        <a:cs typeface="Times New Roman"/>
                      </a:endParaRPr>
                    </a:p>
                  </a:txBody>
                  <a:tcPr marL="18440" marR="18440" marT="0" marB="0"/>
                </a:tc>
                <a:extLst>
                  <a:ext uri="{0D108BD9-81ED-4DB2-BD59-A6C34878D82A}">
                    <a16:rowId xmlns:a16="http://schemas.microsoft.com/office/drawing/2014/main" val="10002"/>
                  </a:ext>
                </a:extLst>
              </a:tr>
              <a:tr h="856343">
                <a:tc>
                  <a:txBody>
                    <a:bodyPr/>
                    <a:lstStyle/>
                    <a:p>
                      <a:pPr marL="0" marR="0" algn="ctr">
                        <a:lnSpc>
                          <a:spcPct val="107000"/>
                        </a:lnSpc>
                        <a:spcBef>
                          <a:spcPts val="0"/>
                        </a:spcBef>
                        <a:spcAft>
                          <a:spcPts val="0"/>
                        </a:spcAft>
                      </a:pPr>
                      <a:r>
                        <a:rPr lang="en-US" sz="2000" dirty="0">
                          <a:effectLst/>
                        </a:rPr>
                        <a:t>Specialist Advisors</a:t>
                      </a:r>
                      <a:endParaRPr lang="en-US" sz="2000" dirty="0">
                        <a:effectLst/>
                        <a:latin typeface="Calibri"/>
                        <a:ea typeface="Calibri"/>
                        <a:cs typeface="Times New Roman"/>
                      </a:endParaRPr>
                    </a:p>
                  </a:txBody>
                  <a:tcPr marL="18440" marR="18440" marT="0" marB="0" anchor="ctr"/>
                </a:tc>
                <a:tc>
                  <a:txBody>
                    <a:bodyPr/>
                    <a:lstStyle/>
                    <a:p>
                      <a:pPr marL="0" marR="0">
                        <a:lnSpc>
                          <a:spcPct val="107000"/>
                        </a:lnSpc>
                        <a:spcBef>
                          <a:spcPts val="0"/>
                        </a:spcBef>
                        <a:spcAft>
                          <a:spcPts val="0"/>
                        </a:spcAft>
                      </a:pPr>
                      <a:r>
                        <a:rPr lang="en-US" sz="2000" dirty="0">
                          <a:effectLst/>
                        </a:rPr>
                        <a:t> </a:t>
                      </a:r>
                    </a:p>
                    <a:p>
                      <a:pPr marL="0" marR="0">
                        <a:lnSpc>
                          <a:spcPct val="107000"/>
                        </a:lnSpc>
                        <a:spcBef>
                          <a:spcPts val="0"/>
                        </a:spcBef>
                        <a:spcAft>
                          <a:spcPts val="0"/>
                        </a:spcAft>
                      </a:pPr>
                      <a:r>
                        <a:rPr lang="en-US" sz="2000" dirty="0">
                          <a:effectLst/>
                        </a:rPr>
                        <a:t>  </a:t>
                      </a:r>
                    </a:p>
                    <a:p>
                      <a:pPr marL="0" marR="0">
                        <a:lnSpc>
                          <a:spcPct val="107000"/>
                        </a:lnSpc>
                        <a:spcBef>
                          <a:spcPts val="0"/>
                        </a:spcBef>
                        <a:spcAft>
                          <a:spcPts val="0"/>
                        </a:spcAft>
                      </a:pPr>
                      <a:r>
                        <a:rPr lang="en-US" sz="2000" dirty="0">
                          <a:effectLst/>
                        </a:rPr>
                        <a:t> </a:t>
                      </a:r>
                      <a:endParaRPr lang="en-US" sz="2000" dirty="0">
                        <a:effectLst/>
                        <a:latin typeface="Calibri"/>
                        <a:ea typeface="Calibri"/>
                        <a:cs typeface="Times New Roman"/>
                      </a:endParaRPr>
                    </a:p>
                  </a:txBody>
                  <a:tcPr marL="18440" marR="18440" marT="0" marB="0"/>
                </a:tc>
                <a:extLst>
                  <a:ext uri="{0D108BD9-81ED-4DB2-BD59-A6C34878D82A}">
                    <a16:rowId xmlns:a16="http://schemas.microsoft.com/office/drawing/2014/main" val="10003"/>
                  </a:ext>
                </a:extLst>
              </a:tr>
              <a:tr h="856343">
                <a:tc>
                  <a:txBody>
                    <a:bodyPr/>
                    <a:lstStyle/>
                    <a:p>
                      <a:pPr marL="0" marR="0" algn="ctr">
                        <a:lnSpc>
                          <a:spcPct val="107000"/>
                        </a:lnSpc>
                        <a:spcBef>
                          <a:spcPts val="0"/>
                        </a:spcBef>
                        <a:spcAft>
                          <a:spcPts val="0"/>
                        </a:spcAft>
                      </a:pPr>
                      <a:r>
                        <a:rPr lang="en-US" sz="2000" dirty="0">
                          <a:effectLst/>
                        </a:rPr>
                        <a:t>Influential Organizations</a:t>
                      </a:r>
                      <a:endParaRPr lang="en-US" sz="2000" dirty="0">
                        <a:effectLst/>
                        <a:latin typeface="Calibri"/>
                        <a:ea typeface="Calibri"/>
                        <a:cs typeface="Times New Roman"/>
                      </a:endParaRPr>
                    </a:p>
                  </a:txBody>
                  <a:tcPr marL="18440" marR="18440" marT="0" marB="0" anchor="ctr"/>
                </a:tc>
                <a:tc>
                  <a:txBody>
                    <a:bodyPr/>
                    <a:lstStyle/>
                    <a:p>
                      <a:pPr marL="0" marR="0">
                        <a:lnSpc>
                          <a:spcPct val="107000"/>
                        </a:lnSpc>
                        <a:spcBef>
                          <a:spcPts val="0"/>
                        </a:spcBef>
                        <a:spcAft>
                          <a:spcPts val="0"/>
                        </a:spcAft>
                      </a:pPr>
                      <a:r>
                        <a:rPr lang="en-US" sz="2000" dirty="0">
                          <a:effectLst/>
                        </a:rPr>
                        <a:t>  </a:t>
                      </a:r>
                    </a:p>
                    <a:p>
                      <a:pPr marL="0" marR="0">
                        <a:lnSpc>
                          <a:spcPct val="107000"/>
                        </a:lnSpc>
                        <a:spcBef>
                          <a:spcPts val="0"/>
                        </a:spcBef>
                        <a:spcAft>
                          <a:spcPts val="0"/>
                        </a:spcAft>
                      </a:pPr>
                      <a:r>
                        <a:rPr lang="en-US" sz="2000" dirty="0">
                          <a:effectLst/>
                        </a:rPr>
                        <a:t> </a:t>
                      </a:r>
                    </a:p>
                    <a:p>
                      <a:pPr marL="0" marR="0">
                        <a:lnSpc>
                          <a:spcPct val="107000"/>
                        </a:lnSpc>
                        <a:spcBef>
                          <a:spcPts val="0"/>
                        </a:spcBef>
                        <a:spcAft>
                          <a:spcPts val="0"/>
                        </a:spcAft>
                      </a:pPr>
                      <a:r>
                        <a:rPr lang="en-US" sz="2000" dirty="0">
                          <a:effectLst/>
                        </a:rPr>
                        <a:t> </a:t>
                      </a:r>
                      <a:endParaRPr lang="en-US" sz="2000" dirty="0">
                        <a:effectLst/>
                        <a:latin typeface="Calibri"/>
                        <a:ea typeface="Calibri"/>
                        <a:cs typeface="Times New Roman"/>
                      </a:endParaRPr>
                    </a:p>
                  </a:txBody>
                  <a:tcPr marL="18440" marR="18440" marT="0" marB="0"/>
                </a:tc>
                <a:extLst>
                  <a:ext uri="{0D108BD9-81ED-4DB2-BD59-A6C34878D82A}">
                    <a16:rowId xmlns:a16="http://schemas.microsoft.com/office/drawing/2014/main" val="10004"/>
                  </a:ext>
                </a:extLst>
              </a:tr>
              <a:tr h="856343">
                <a:tc>
                  <a:txBody>
                    <a:bodyPr/>
                    <a:lstStyle/>
                    <a:p>
                      <a:pPr marL="0" marR="0" algn="ctr">
                        <a:lnSpc>
                          <a:spcPct val="107000"/>
                        </a:lnSpc>
                        <a:spcBef>
                          <a:spcPts val="0"/>
                        </a:spcBef>
                        <a:spcAft>
                          <a:spcPts val="0"/>
                        </a:spcAft>
                      </a:pPr>
                      <a:r>
                        <a:rPr lang="en-US" sz="2000" dirty="0">
                          <a:effectLst/>
                        </a:rPr>
                        <a:t>Holistic Thinkers</a:t>
                      </a:r>
                      <a:endParaRPr lang="en-US" sz="2000" dirty="0">
                        <a:effectLst/>
                        <a:latin typeface="Calibri"/>
                        <a:ea typeface="Calibri"/>
                        <a:cs typeface="Times New Roman"/>
                      </a:endParaRPr>
                    </a:p>
                  </a:txBody>
                  <a:tcPr marL="18440" marR="18440" marT="0" marB="0" anchor="ctr"/>
                </a:tc>
                <a:tc>
                  <a:txBody>
                    <a:bodyPr/>
                    <a:lstStyle/>
                    <a:p>
                      <a:pPr marL="0" marR="0">
                        <a:lnSpc>
                          <a:spcPct val="107000"/>
                        </a:lnSpc>
                        <a:spcBef>
                          <a:spcPts val="0"/>
                        </a:spcBef>
                        <a:spcAft>
                          <a:spcPts val="0"/>
                        </a:spcAft>
                      </a:pPr>
                      <a:r>
                        <a:rPr lang="en-US" sz="2000" dirty="0">
                          <a:effectLst/>
                        </a:rPr>
                        <a:t> </a:t>
                      </a:r>
                    </a:p>
                    <a:p>
                      <a:pPr marL="0" marR="0">
                        <a:lnSpc>
                          <a:spcPct val="107000"/>
                        </a:lnSpc>
                        <a:spcBef>
                          <a:spcPts val="0"/>
                        </a:spcBef>
                        <a:spcAft>
                          <a:spcPts val="0"/>
                        </a:spcAft>
                      </a:pPr>
                      <a:r>
                        <a:rPr lang="en-US" sz="2000" dirty="0">
                          <a:effectLst/>
                        </a:rPr>
                        <a:t>  </a:t>
                      </a:r>
                    </a:p>
                    <a:p>
                      <a:pPr marL="0" marR="0">
                        <a:lnSpc>
                          <a:spcPct val="107000"/>
                        </a:lnSpc>
                        <a:spcBef>
                          <a:spcPts val="0"/>
                        </a:spcBef>
                        <a:spcAft>
                          <a:spcPts val="0"/>
                        </a:spcAft>
                      </a:pPr>
                      <a:r>
                        <a:rPr lang="en-US" sz="2000" dirty="0">
                          <a:effectLst/>
                        </a:rPr>
                        <a:t> </a:t>
                      </a:r>
                      <a:endParaRPr lang="en-US" sz="2000" dirty="0">
                        <a:effectLst/>
                        <a:latin typeface="Calibri"/>
                        <a:ea typeface="Calibri"/>
                        <a:cs typeface="Times New Roman"/>
                      </a:endParaRPr>
                    </a:p>
                  </a:txBody>
                  <a:tcPr marL="18440" marR="18440"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90942910"/>
      </p:ext>
    </p:extLst>
  </p:cSld>
  <p:clrMapOvr>
    <a:masterClrMapping/>
  </p:clrMapOvr>
  <p:transition spd="med">
    <p:wip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Rainbow Diagram </a:t>
            </a:r>
            <a:br>
              <a:rPr lang="en-US" dirty="0"/>
            </a:br>
            <a:r>
              <a:rPr lang="en-US" sz="2000" dirty="0"/>
              <a:t>(See Chevalier &amp; Buckles, 2008, pg. 167, handout)</a:t>
            </a:r>
          </a:p>
        </p:txBody>
      </p:sp>
      <p:grpSp>
        <p:nvGrpSpPr>
          <p:cNvPr id="19" name="Group 18" descr="This diagram has three layers, with most affected as the bottom layer, moderately affected as the middle layer, and least affected as the outer layer. All three layers are divided into thirds, with the left third labled &quot;affected,&quot; the middle third labled &quot;affected and affecting,&quot; and the right third labled &quot;affecting.&quot;" title="Rainbow Diagram Worksheet by Chevalier &amp; Buckles 2008, pg. 167."/>
          <p:cNvGrpSpPr/>
          <p:nvPr/>
        </p:nvGrpSpPr>
        <p:grpSpPr>
          <a:xfrm>
            <a:off x="304800" y="2057400"/>
            <a:ext cx="8686800" cy="6049010"/>
            <a:chOff x="-156208" y="0"/>
            <a:chExt cx="10029602" cy="7497353"/>
          </a:xfrm>
        </p:grpSpPr>
        <p:grpSp>
          <p:nvGrpSpPr>
            <p:cNvPr id="20" name="Group 19"/>
            <p:cNvGrpSpPr/>
            <p:nvPr/>
          </p:nvGrpSpPr>
          <p:grpSpPr>
            <a:xfrm>
              <a:off x="1247774" y="371475"/>
              <a:ext cx="7118350" cy="7125878"/>
              <a:chOff x="-1" y="0"/>
              <a:chExt cx="7118350" cy="7125878"/>
            </a:xfrm>
          </p:grpSpPr>
          <p:grpSp>
            <p:nvGrpSpPr>
              <p:cNvPr id="24" name="Group 23"/>
              <p:cNvGrpSpPr/>
              <p:nvPr/>
            </p:nvGrpSpPr>
            <p:grpSpPr>
              <a:xfrm>
                <a:off x="-1" y="0"/>
                <a:ext cx="7118350" cy="7125878"/>
                <a:chOff x="-1" y="0"/>
                <a:chExt cx="7118350" cy="7125878"/>
              </a:xfrm>
            </p:grpSpPr>
            <p:sp>
              <p:nvSpPr>
                <p:cNvPr id="28" name="Chord 27"/>
                <p:cNvSpPr/>
                <p:nvPr/>
              </p:nvSpPr>
              <p:spPr>
                <a:xfrm rot="6715617">
                  <a:off x="172084" y="179613"/>
                  <a:ext cx="6774180" cy="7118350"/>
                </a:xfrm>
                <a:prstGeom prst="chor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 name="Chord 28"/>
                <p:cNvSpPr/>
                <p:nvPr/>
              </p:nvSpPr>
              <p:spPr>
                <a:xfrm rot="6715617">
                  <a:off x="863326" y="1055914"/>
                  <a:ext cx="5543550" cy="5824855"/>
                </a:xfrm>
                <a:prstGeom prst="chor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 name="Chord 29"/>
                <p:cNvSpPr/>
                <p:nvPr/>
              </p:nvSpPr>
              <p:spPr>
                <a:xfrm rot="6715617">
                  <a:off x="1462040" y="1959428"/>
                  <a:ext cx="4318635" cy="4538345"/>
                </a:xfrm>
                <a:prstGeom prst="chord">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31" name="Straight Connector 30"/>
                <p:cNvCxnSpPr/>
                <p:nvPr/>
              </p:nvCxnSpPr>
              <p:spPr>
                <a:xfrm flipH="1" flipV="1">
                  <a:off x="46898" y="32657"/>
                  <a:ext cx="3537585" cy="502856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3552098" y="0"/>
                  <a:ext cx="2927985" cy="503936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5" name="Text Box 2"/>
              <p:cNvSpPr txBox="1">
                <a:spLocks noChangeArrowheads="1"/>
              </p:cNvSpPr>
              <p:nvPr/>
            </p:nvSpPr>
            <p:spPr bwMode="auto">
              <a:xfrm>
                <a:off x="2775857" y="2427514"/>
                <a:ext cx="1327785" cy="60325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8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Most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 Box 2"/>
              <p:cNvSpPr txBox="1">
                <a:spLocks noChangeArrowheads="1"/>
              </p:cNvSpPr>
              <p:nvPr/>
            </p:nvSpPr>
            <p:spPr bwMode="auto">
              <a:xfrm>
                <a:off x="2474115" y="1392914"/>
                <a:ext cx="1930994" cy="60325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Moderately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 Box 2"/>
              <p:cNvSpPr txBox="1">
                <a:spLocks noChangeArrowheads="1"/>
              </p:cNvSpPr>
              <p:nvPr/>
            </p:nvSpPr>
            <p:spPr bwMode="auto">
              <a:xfrm>
                <a:off x="2645228" y="489857"/>
                <a:ext cx="1588770" cy="60325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8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Least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1" name="Text Box 2"/>
            <p:cNvSpPr txBox="1">
              <a:spLocks noChangeArrowheads="1"/>
            </p:cNvSpPr>
            <p:nvPr/>
          </p:nvSpPr>
          <p:spPr bwMode="auto">
            <a:xfrm>
              <a:off x="-156208" y="2628901"/>
              <a:ext cx="1483993" cy="60325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Affected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Text Box 2"/>
            <p:cNvSpPr txBox="1">
              <a:spLocks noChangeArrowheads="1"/>
            </p:cNvSpPr>
            <p:nvPr/>
          </p:nvSpPr>
          <p:spPr bwMode="auto">
            <a:xfrm>
              <a:off x="8296275" y="2647949"/>
              <a:ext cx="1577119" cy="60325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800"/>
                </a:spcAft>
              </a:pPr>
              <a:r>
                <a:rPr lang="en-US" sz="2400" b="1" dirty="0">
                  <a:effectLst/>
                  <a:latin typeface="Calibri" panose="020F0502020204030204" pitchFamily="34" charset="0"/>
                  <a:ea typeface="Calibri" panose="020F0502020204030204" pitchFamily="34" charset="0"/>
                  <a:cs typeface="Times New Roman" panose="02020603050405020304" pitchFamily="18" charset="0"/>
                </a:rPr>
                <a:t>Affecting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 Box 2"/>
            <p:cNvSpPr txBox="1">
              <a:spLocks noChangeArrowheads="1"/>
            </p:cNvSpPr>
            <p:nvPr/>
          </p:nvSpPr>
          <p:spPr bwMode="auto">
            <a:xfrm>
              <a:off x="2800350" y="0"/>
              <a:ext cx="3733800" cy="603250"/>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800"/>
                </a:spcAft>
              </a:pPr>
              <a:r>
                <a:rPr lang="en-US" sz="2400" b="1">
                  <a:effectLst/>
                  <a:latin typeface="Calibri" panose="020F0502020204030204" pitchFamily="34" charset="0"/>
                  <a:ea typeface="Calibri" panose="020F0502020204030204" pitchFamily="34" charset="0"/>
                  <a:cs typeface="Times New Roman" panose="02020603050405020304" pitchFamily="18" charset="0"/>
                </a:rPr>
                <a:t>Affected and Affecting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240709336"/>
      </p:ext>
    </p:extLst>
  </p:cSld>
  <p:clrMapOvr>
    <a:masterClrMapping/>
  </p:clrMapOvr>
  <p:transition spd="med">
    <p:wip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09600"/>
          </a:xfrm>
        </p:spPr>
        <p:txBody>
          <a:bodyPr/>
          <a:lstStyle/>
          <a:p>
            <a:r>
              <a:rPr lang="en-US" dirty="0"/>
              <a:t>More about the Rainbow Diagram</a:t>
            </a:r>
          </a:p>
        </p:txBody>
      </p:sp>
      <p:sp>
        <p:nvSpPr>
          <p:cNvPr id="3" name="Content Placeholder 2"/>
          <p:cNvSpPr>
            <a:spLocks noGrp="1"/>
          </p:cNvSpPr>
          <p:nvPr>
            <p:ph idx="1"/>
          </p:nvPr>
        </p:nvSpPr>
        <p:spPr>
          <a:xfrm>
            <a:off x="457200" y="1295400"/>
            <a:ext cx="8229600" cy="4876800"/>
          </a:xfrm>
        </p:spPr>
        <p:txBody>
          <a:bodyPr/>
          <a:lstStyle/>
          <a:p>
            <a:pPr marL="0" indent="0">
              <a:buNone/>
            </a:pPr>
            <a:r>
              <a:rPr lang="en-US" sz="2400" b="1" dirty="0"/>
              <a:t>Affected</a:t>
            </a:r>
          </a:p>
          <a:p>
            <a:r>
              <a:rPr lang="en-US" sz="2400" dirty="0"/>
              <a:t>Those who experience consequences</a:t>
            </a:r>
          </a:p>
          <a:p>
            <a:pPr lvl="1"/>
            <a:r>
              <a:rPr lang="en-US" sz="2200" dirty="0"/>
              <a:t>Most, moderately, least affected</a:t>
            </a:r>
          </a:p>
          <a:p>
            <a:endParaRPr lang="en-US" sz="1000" dirty="0"/>
          </a:p>
          <a:p>
            <a:pPr marL="0" indent="0">
              <a:buNone/>
            </a:pPr>
            <a:r>
              <a:rPr lang="en-US" sz="2400" b="1" dirty="0"/>
              <a:t>Affecting</a:t>
            </a:r>
          </a:p>
          <a:p>
            <a:r>
              <a:rPr lang="en-US" sz="2400" dirty="0"/>
              <a:t>Those in positions to influence or address the issue</a:t>
            </a:r>
          </a:p>
          <a:p>
            <a:pPr lvl="1"/>
            <a:r>
              <a:rPr lang="en-US" sz="2400" dirty="0"/>
              <a:t>Constituents</a:t>
            </a:r>
          </a:p>
          <a:p>
            <a:pPr lvl="1"/>
            <a:r>
              <a:rPr lang="en-US" sz="2400" dirty="0"/>
              <a:t>Providers, front-line practitioners</a:t>
            </a:r>
          </a:p>
          <a:p>
            <a:pPr lvl="1"/>
            <a:r>
              <a:rPr lang="en-US" sz="2400" dirty="0"/>
              <a:t>Supporters</a:t>
            </a:r>
          </a:p>
          <a:p>
            <a:pPr lvl="2"/>
            <a:r>
              <a:rPr lang="en-US" sz="2400" dirty="0"/>
              <a:t>Management</a:t>
            </a:r>
          </a:p>
          <a:p>
            <a:pPr lvl="2"/>
            <a:r>
              <a:rPr lang="en-US" sz="2400" dirty="0"/>
              <a:t>Leadership</a:t>
            </a:r>
          </a:p>
          <a:p>
            <a:pPr lvl="2"/>
            <a:r>
              <a:rPr lang="en-US" sz="2400" dirty="0"/>
              <a:t>Funders</a:t>
            </a:r>
          </a:p>
          <a:p>
            <a:pPr lvl="1"/>
            <a:r>
              <a:rPr lang="en-US" sz="2400" dirty="0"/>
              <a:t>Decision-makers, policy-makers</a:t>
            </a:r>
          </a:p>
        </p:txBody>
      </p:sp>
    </p:spTree>
    <p:extLst>
      <p:ext uri="{BB962C8B-B14F-4D97-AF65-F5344CB8AC3E}">
        <p14:creationId xmlns:p14="http://schemas.microsoft.com/office/powerpoint/2010/main" val="437979558"/>
      </p:ext>
    </p:extLst>
  </p:cSld>
  <p:clrMapOvr>
    <a:masterClrMapping/>
  </p:clrMapOvr>
  <p:transition spd="med">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p:spPr>
        <p:txBody>
          <a:bodyPr/>
          <a:lstStyle/>
          <a:p>
            <a:pPr algn="ctr"/>
            <a:r>
              <a:rPr lang="en-US" dirty="0"/>
              <a:t>Easy to Hard To Include Continuum </a:t>
            </a:r>
            <a:br>
              <a:rPr lang="en-US" dirty="0"/>
            </a:br>
            <a:r>
              <a:rPr lang="en-US" sz="2000" dirty="0"/>
              <a:t>(see </a:t>
            </a:r>
            <a:r>
              <a:rPr lang="en-US" sz="2000" dirty="0" err="1"/>
              <a:t>Sarkissian</a:t>
            </a:r>
            <a:r>
              <a:rPr lang="en-US" sz="2000" dirty="0"/>
              <a:t> et al, 2008 handout)</a:t>
            </a:r>
          </a:p>
        </p:txBody>
      </p:sp>
      <p:graphicFrame>
        <p:nvGraphicFramePr>
          <p:cNvPr id="4" name="Content Placeholder 3" descr="This is a 6 column table, with easiest to include on the left and hardest to include on the right. Column 1 lists exceptionally easy to include. Column 2 lists easiest to include. Column 3 lists harder to include. Column 4 lists even harder to include. Column 5 lists harder still to include. Column 6 lists hardest of all and beyond our imagination." title="Easy to Hard to Include Continuum, by Sarkissian et al 2008"/>
          <p:cNvGraphicFramePr>
            <a:graphicFrameLocks noGrp="1"/>
          </p:cNvGraphicFramePr>
          <p:nvPr>
            <p:ph idx="1"/>
          </p:nvPr>
        </p:nvGraphicFramePr>
        <p:xfrm>
          <a:off x="10887" y="1619186"/>
          <a:ext cx="9143999" cy="4935305"/>
        </p:xfrm>
        <a:graphic>
          <a:graphicData uri="http://schemas.openxmlformats.org/drawingml/2006/table">
            <a:tbl>
              <a:tblPr firstRow="1" firstCol="1" bandRow="1">
                <a:tableStyleId>{5C22544A-7EE6-4342-B048-85BDC9FD1C3A}</a:tableStyleId>
              </a:tblPr>
              <a:tblGrid>
                <a:gridCol w="1744643">
                  <a:extLst>
                    <a:ext uri="{9D8B030D-6E8A-4147-A177-3AD203B41FA5}">
                      <a16:colId xmlns:a16="http://schemas.microsoft.com/office/drawing/2014/main" val="20000"/>
                    </a:ext>
                  </a:extLst>
                </a:gridCol>
                <a:gridCol w="159727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405278">
                  <a:extLst>
                    <a:ext uri="{9D8B030D-6E8A-4147-A177-3AD203B41FA5}">
                      <a16:colId xmlns:a16="http://schemas.microsoft.com/office/drawing/2014/main" val="20003"/>
                    </a:ext>
                  </a:extLst>
                </a:gridCol>
                <a:gridCol w="1456566">
                  <a:extLst>
                    <a:ext uri="{9D8B030D-6E8A-4147-A177-3AD203B41FA5}">
                      <a16:colId xmlns:a16="http://schemas.microsoft.com/office/drawing/2014/main" val="20004"/>
                    </a:ext>
                  </a:extLst>
                </a:gridCol>
                <a:gridCol w="1340042">
                  <a:extLst>
                    <a:ext uri="{9D8B030D-6E8A-4147-A177-3AD203B41FA5}">
                      <a16:colId xmlns:a16="http://schemas.microsoft.com/office/drawing/2014/main" val="20005"/>
                    </a:ext>
                  </a:extLst>
                </a:gridCol>
              </a:tblGrid>
              <a:tr h="672508">
                <a:tc>
                  <a:txBody>
                    <a:bodyPr/>
                    <a:lstStyle/>
                    <a:p>
                      <a:pPr marL="0" marR="0" algn="ctr">
                        <a:lnSpc>
                          <a:spcPct val="107000"/>
                        </a:lnSpc>
                        <a:spcBef>
                          <a:spcPts val="0"/>
                        </a:spcBef>
                        <a:spcAft>
                          <a:spcPts val="0"/>
                        </a:spcAft>
                      </a:pPr>
                      <a:r>
                        <a:rPr lang="en-US" sz="1400" dirty="0">
                          <a:effectLst/>
                        </a:rPr>
                        <a:t>Exceptionally Easy to Include</a:t>
                      </a:r>
                      <a:endParaRPr lang="en-US" sz="1400" dirty="0">
                        <a:effectLst/>
                        <a:latin typeface="Calibri"/>
                        <a:ea typeface="Calibri"/>
                        <a:cs typeface="Times New Roman"/>
                      </a:endParaRPr>
                    </a:p>
                  </a:txBody>
                  <a:tcPr marL="49695" marR="49695" marT="0" marB="0" anchor="ctr"/>
                </a:tc>
                <a:tc>
                  <a:txBody>
                    <a:bodyPr/>
                    <a:lstStyle/>
                    <a:p>
                      <a:pPr marL="0" marR="0" algn="ctr">
                        <a:lnSpc>
                          <a:spcPct val="107000"/>
                        </a:lnSpc>
                        <a:spcBef>
                          <a:spcPts val="0"/>
                        </a:spcBef>
                        <a:spcAft>
                          <a:spcPts val="0"/>
                        </a:spcAft>
                      </a:pPr>
                      <a:r>
                        <a:rPr lang="en-US" sz="1400" dirty="0">
                          <a:effectLst/>
                        </a:rPr>
                        <a:t>Easiest to Include</a:t>
                      </a:r>
                      <a:endParaRPr lang="en-US" sz="1400" dirty="0">
                        <a:effectLst/>
                        <a:latin typeface="Calibri"/>
                        <a:ea typeface="Calibri"/>
                        <a:cs typeface="Times New Roman"/>
                      </a:endParaRPr>
                    </a:p>
                  </a:txBody>
                  <a:tcPr marL="49695" marR="49695" marT="0" marB="0" anchor="ctr"/>
                </a:tc>
                <a:tc>
                  <a:txBody>
                    <a:bodyPr/>
                    <a:lstStyle/>
                    <a:p>
                      <a:pPr marL="0" marR="0" algn="ctr">
                        <a:lnSpc>
                          <a:spcPct val="107000"/>
                        </a:lnSpc>
                        <a:spcBef>
                          <a:spcPts val="0"/>
                        </a:spcBef>
                        <a:spcAft>
                          <a:spcPts val="0"/>
                        </a:spcAft>
                      </a:pPr>
                      <a:r>
                        <a:rPr lang="en-US" sz="1400" dirty="0">
                          <a:effectLst/>
                        </a:rPr>
                        <a:t>Harder to Include</a:t>
                      </a:r>
                      <a:endParaRPr lang="en-US" sz="1400" dirty="0">
                        <a:effectLst/>
                        <a:latin typeface="Calibri"/>
                        <a:ea typeface="Calibri"/>
                        <a:cs typeface="Times New Roman"/>
                      </a:endParaRPr>
                    </a:p>
                  </a:txBody>
                  <a:tcPr marL="49695" marR="49695" marT="0" marB="0" anchor="ctr"/>
                </a:tc>
                <a:tc>
                  <a:txBody>
                    <a:bodyPr/>
                    <a:lstStyle/>
                    <a:p>
                      <a:pPr marL="0" marR="0" algn="ctr">
                        <a:lnSpc>
                          <a:spcPct val="107000"/>
                        </a:lnSpc>
                        <a:spcBef>
                          <a:spcPts val="0"/>
                        </a:spcBef>
                        <a:spcAft>
                          <a:spcPts val="0"/>
                        </a:spcAft>
                      </a:pPr>
                      <a:r>
                        <a:rPr lang="en-US" sz="1400" dirty="0">
                          <a:effectLst/>
                        </a:rPr>
                        <a:t>Even Harder to Include</a:t>
                      </a:r>
                      <a:endParaRPr lang="en-US" sz="1400" dirty="0">
                        <a:effectLst/>
                        <a:latin typeface="Calibri"/>
                        <a:ea typeface="Calibri"/>
                        <a:cs typeface="Times New Roman"/>
                      </a:endParaRPr>
                    </a:p>
                  </a:txBody>
                  <a:tcPr marL="49695" marR="49695" marT="0" marB="0" anchor="ctr"/>
                </a:tc>
                <a:tc>
                  <a:txBody>
                    <a:bodyPr/>
                    <a:lstStyle/>
                    <a:p>
                      <a:pPr marL="0" marR="0" algn="ctr">
                        <a:lnSpc>
                          <a:spcPct val="107000"/>
                        </a:lnSpc>
                        <a:spcBef>
                          <a:spcPts val="0"/>
                        </a:spcBef>
                        <a:spcAft>
                          <a:spcPts val="0"/>
                        </a:spcAft>
                      </a:pPr>
                      <a:r>
                        <a:rPr lang="en-US" sz="1400">
                          <a:effectLst/>
                        </a:rPr>
                        <a:t>Harder Still to Include</a:t>
                      </a:r>
                      <a:endParaRPr lang="en-US" sz="1400">
                        <a:effectLst/>
                        <a:latin typeface="Calibri"/>
                        <a:ea typeface="Calibri"/>
                        <a:cs typeface="Times New Roman"/>
                      </a:endParaRPr>
                    </a:p>
                  </a:txBody>
                  <a:tcPr marL="49695" marR="49695" marT="0" marB="0" anchor="ctr"/>
                </a:tc>
                <a:tc>
                  <a:txBody>
                    <a:bodyPr/>
                    <a:lstStyle/>
                    <a:p>
                      <a:pPr marL="0" marR="0" algn="ctr">
                        <a:lnSpc>
                          <a:spcPct val="107000"/>
                        </a:lnSpc>
                        <a:spcBef>
                          <a:spcPts val="0"/>
                        </a:spcBef>
                        <a:spcAft>
                          <a:spcPts val="0"/>
                        </a:spcAft>
                      </a:pPr>
                      <a:r>
                        <a:rPr lang="en-US" sz="1400">
                          <a:effectLst/>
                        </a:rPr>
                        <a:t>Hardest of All &amp; Beyond Our Imagination</a:t>
                      </a:r>
                      <a:endParaRPr lang="en-US" sz="1400">
                        <a:effectLst/>
                        <a:latin typeface="Calibri"/>
                        <a:ea typeface="Calibri"/>
                        <a:cs typeface="Times New Roman"/>
                      </a:endParaRPr>
                    </a:p>
                  </a:txBody>
                  <a:tcPr marL="49695" marR="49695" marT="0" marB="0" anchor="ctr"/>
                </a:tc>
                <a:extLst>
                  <a:ext uri="{0D108BD9-81ED-4DB2-BD59-A6C34878D82A}">
                    <a16:rowId xmlns:a16="http://schemas.microsoft.com/office/drawing/2014/main" val="10000"/>
                  </a:ext>
                </a:extLst>
              </a:tr>
              <a:tr h="4262268">
                <a:tc>
                  <a:txBody>
                    <a:bodyPr/>
                    <a:lstStyle/>
                    <a:p>
                      <a:pPr marL="112713" marR="0" lvl="0" indent="-109538">
                        <a:lnSpc>
                          <a:spcPct val="107000"/>
                        </a:lnSpc>
                        <a:spcBef>
                          <a:spcPts val="0"/>
                        </a:spcBef>
                        <a:spcAft>
                          <a:spcPts val="0"/>
                        </a:spcAft>
                        <a:buFont typeface="Symbol"/>
                        <a:buChar char=""/>
                      </a:pPr>
                      <a:r>
                        <a:rPr lang="en-US" sz="1400" b="0" dirty="0">
                          <a:solidFill>
                            <a:schemeClr val="tx1"/>
                          </a:solidFill>
                          <a:effectLst/>
                        </a:rPr>
                        <a:t>Proactive people who probably tend to dominate most processes unless actively countered</a:t>
                      </a:r>
                    </a:p>
                    <a:p>
                      <a:pPr marL="112713" marR="0" lvl="0" indent="-109538">
                        <a:lnSpc>
                          <a:spcPct val="107000"/>
                        </a:lnSpc>
                        <a:spcBef>
                          <a:spcPts val="0"/>
                        </a:spcBef>
                        <a:spcAft>
                          <a:spcPts val="0"/>
                        </a:spcAft>
                        <a:buFont typeface="Symbol"/>
                        <a:buChar char=""/>
                      </a:pPr>
                      <a:r>
                        <a:rPr lang="en-US" sz="1400" b="0" dirty="0">
                          <a:solidFill>
                            <a:schemeClr val="tx1"/>
                          </a:solidFill>
                          <a:effectLst/>
                        </a:rPr>
                        <a:t>Some activists</a:t>
                      </a:r>
                    </a:p>
                    <a:p>
                      <a:pPr marL="112713" marR="0" lvl="0" indent="-109538">
                        <a:lnSpc>
                          <a:spcPct val="107000"/>
                        </a:lnSpc>
                        <a:spcBef>
                          <a:spcPts val="0"/>
                        </a:spcBef>
                        <a:spcAft>
                          <a:spcPts val="0"/>
                        </a:spcAft>
                        <a:buFont typeface="Symbol"/>
                        <a:buChar char=""/>
                      </a:pPr>
                      <a:r>
                        <a:rPr lang="en-US" sz="1400" b="0" dirty="0">
                          <a:solidFill>
                            <a:schemeClr val="tx1"/>
                          </a:solidFill>
                          <a:effectLst/>
                        </a:rPr>
                        <a:t>Professional engagement specialists</a:t>
                      </a:r>
                    </a:p>
                    <a:p>
                      <a:pPr marL="112713" marR="0" lvl="0" indent="-109538">
                        <a:lnSpc>
                          <a:spcPct val="107000"/>
                        </a:lnSpc>
                        <a:spcBef>
                          <a:spcPts val="0"/>
                        </a:spcBef>
                        <a:spcAft>
                          <a:spcPts val="0"/>
                        </a:spcAft>
                        <a:buFont typeface="Symbol"/>
                        <a:buChar char=""/>
                      </a:pPr>
                      <a:r>
                        <a:rPr lang="en-US" sz="1400" b="0" dirty="0">
                          <a:solidFill>
                            <a:schemeClr val="tx1"/>
                          </a:solidFill>
                          <a:effectLst/>
                        </a:rPr>
                        <a:t>People with a direct stake in a directly relevant issue</a:t>
                      </a:r>
                      <a:endParaRPr lang="en-US" sz="1400" b="0" dirty="0">
                        <a:solidFill>
                          <a:schemeClr val="tx1"/>
                        </a:solidFill>
                        <a:effectLst/>
                        <a:latin typeface="Calibri"/>
                        <a:ea typeface="Calibri"/>
                        <a:cs typeface="Times New Roman"/>
                      </a:endParaRPr>
                    </a:p>
                  </a:txBody>
                  <a:tcPr marL="49695" marR="49695" marT="0" marB="0">
                    <a:solidFill>
                      <a:srgbClr val="CACED6"/>
                    </a:solidFill>
                  </a:tcPr>
                </a:tc>
                <a:tc>
                  <a:txBody>
                    <a:bodyPr/>
                    <a:lstStyle/>
                    <a:p>
                      <a:pPr marL="112713" marR="0" lvl="0" indent="-109538">
                        <a:lnSpc>
                          <a:spcPct val="107000"/>
                        </a:lnSpc>
                        <a:spcBef>
                          <a:spcPts val="0"/>
                        </a:spcBef>
                        <a:spcAft>
                          <a:spcPts val="0"/>
                        </a:spcAft>
                        <a:buFont typeface="Symbol"/>
                        <a:buChar char=""/>
                      </a:pPr>
                      <a:r>
                        <a:rPr lang="en-US" sz="1400" dirty="0">
                          <a:effectLst/>
                        </a:rPr>
                        <a:t>Hard-to-reach people</a:t>
                      </a:r>
                    </a:p>
                    <a:p>
                      <a:pPr marL="112713" marR="0" lvl="0" indent="-109538">
                        <a:lnSpc>
                          <a:spcPct val="107000"/>
                        </a:lnSpc>
                        <a:spcBef>
                          <a:spcPts val="0"/>
                        </a:spcBef>
                        <a:spcAft>
                          <a:spcPts val="0"/>
                        </a:spcAft>
                        <a:buFont typeface="Symbol"/>
                        <a:buChar char=""/>
                      </a:pPr>
                      <a:r>
                        <a:rPr lang="en-US" sz="1400" dirty="0">
                          <a:effectLst/>
                        </a:rPr>
                        <a:t>Children</a:t>
                      </a:r>
                    </a:p>
                    <a:p>
                      <a:pPr marL="112713" marR="0" lvl="0" indent="-109538">
                        <a:lnSpc>
                          <a:spcPct val="107000"/>
                        </a:lnSpc>
                        <a:spcBef>
                          <a:spcPts val="0"/>
                        </a:spcBef>
                        <a:spcAft>
                          <a:spcPts val="0"/>
                        </a:spcAft>
                        <a:buFont typeface="Symbol"/>
                        <a:buChar char=""/>
                      </a:pPr>
                      <a:r>
                        <a:rPr lang="en-US" sz="1400" dirty="0">
                          <a:effectLst/>
                        </a:rPr>
                        <a:t>Older people</a:t>
                      </a:r>
                    </a:p>
                    <a:p>
                      <a:pPr marL="112713" marR="0" lvl="0" indent="-109538">
                        <a:lnSpc>
                          <a:spcPct val="107000"/>
                        </a:lnSpc>
                        <a:spcBef>
                          <a:spcPts val="0"/>
                        </a:spcBef>
                        <a:spcAft>
                          <a:spcPts val="0"/>
                        </a:spcAft>
                        <a:buFont typeface="Symbol"/>
                        <a:buChar char=""/>
                      </a:pPr>
                      <a:r>
                        <a:rPr lang="en-US" sz="1400" dirty="0">
                          <a:effectLst/>
                        </a:rPr>
                        <a:t>Women</a:t>
                      </a:r>
                    </a:p>
                    <a:p>
                      <a:pPr marL="112713" marR="0" lvl="0" indent="-109538">
                        <a:lnSpc>
                          <a:spcPct val="107000"/>
                        </a:lnSpc>
                        <a:spcBef>
                          <a:spcPts val="0"/>
                        </a:spcBef>
                        <a:spcAft>
                          <a:spcPts val="0"/>
                        </a:spcAft>
                        <a:buFont typeface="Symbol"/>
                        <a:buChar char=""/>
                      </a:pPr>
                      <a:r>
                        <a:rPr lang="en-US" sz="1400" dirty="0">
                          <a:effectLst/>
                        </a:rPr>
                        <a:t>Low-income people</a:t>
                      </a:r>
                    </a:p>
                    <a:p>
                      <a:pPr marL="112713" marR="0" lvl="0" indent="-109538">
                        <a:lnSpc>
                          <a:spcPct val="107000"/>
                        </a:lnSpc>
                        <a:spcBef>
                          <a:spcPts val="0"/>
                        </a:spcBef>
                        <a:spcAft>
                          <a:spcPts val="0"/>
                        </a:spcAft>
                        <a:buFont typeface="Symbol"/>
                        <a:buChar char=""/>
                      </a:pPr>
                      <a:r>
                        <a:rPr lang="en-US" sz="1400" dirty="0">
                          <a:effectLst/>
                        </a:rPr>
                        <a:t>Geographically isolated people</a:t>
                      </a:r>
                      <a:endParaRPr lang="en-US" sz="1400" dirty="0">
                        <a:effectLst/>
                        <a:latin typeface="Calibri"/>
                        <a:ea typeface="Calibri"/>
                        <a:cs typeface="Times New Roman"/>
                      </a:endParaRPr>
                    </a:p>
                  </a:txBody>
                  <a:tcPr marL="49695" marR="49695" marT="0" marB="0"/>
                </a:tc>
                <a:tc>
                  <a:txBody>
                    <a:bodyPr/>
                    <a:lstStyle/>
                    <a:p>
                      <a:pPr marL="112713" marR="0" lvl="0" indent="-109538">
                        <a:lnSpc>
                          <a:spcPct val="107000"/>
                        </a:lnSpc>
                        <a:spcBef>
                          <a:spcPts val="0"/>
                        </a:spcBef>
                        <a:spcAft>
                          <a:spcPts val="0"/>
                        </a:spcAft>
                        <a:buFont typeface="Symbol"/>
                        <a:buChar char=""/>
                      </a:pPr>
                      <a:r>
                        <a:rPr lang="en-US" sz="1400" dirty="0">
                          <a:effectLst/>
                        </a:rPr>
                        <a:t>Unaffiliated people</a:t>
                      </a:r>
                    </a:p>
                    <a:p>
                      <a:pPr marL="112713" marR="0" lvl="0" indent="-109538">
                        <a:lnSpc>
                          <a:spcPct val="107000"/>
                        </a:lnSpc>
                        <a:spcBef>
                          <a:spcPts val="0"/>
                        </a:spcBef>
                        <a:spcAft>
                          <a:spcPts val="0"/>
                        </a:spcAft>
                        <a:buFont typeface="Symbol"/>
                        <a:buChar char=""/>
                      </a:pPr>
                      <a:r>
                        <a:rPr lang="en-US" sz="1400" dirty="0">
                          <a:effectLst/>
                        </a:rPr>
                        <a:t>“Apathetic” people</a:t>
                      </a:r>
                    </a:p>
                    <a:p>
                      <a:pPr marL="112713" marR="0" lvl="0" indent="-109538">
                        <a:lnSpc>
                          <a:spcPct val="107000"/>
                        </a:lnSpc>
                        <a:spcBef>
                          <a:spcPts val="0"/>
                        </a:spcBef>
                        <a:spcAft>
                          <a:spcPts val="0"/>
                        </a:spcAft>
                        <a:buFont typeface="Symbol"/>
                        <a:buChar char=""/>
                      </a:pPr>
                      <a:r>
                        <a:rPr lang="en-US" sz="1400" dirty="0">
                          <a:effectLst/>
                        </a:rPr>
                        <a:t>Angry, betrayed, and disaffected people</a:t>
                      </a:r>
                    </a:p>
                    <a:p>
                      <a:pPr marL="112713" marR="0" lvl="0" indent="-109538">
                        <a:lnSpc>
                          <a:spcPct val="107000"/>
                        </a:lnSpc>
                        <a:spcBef>
                          <a:spcPts val="0"/>
                        </a:spcBef>
                        <a:spcAft>
                          <a:spcPts val="0"/>
                        </a:spcAft>
                        <a:buFont typeface="Symbol"/>
                        <a:buChar char=""/>
                      </a:pPr>
                      <a:r>
                        <a:rPr lang="en-US" sz="1400" dirty="0">
                          <a:effectLst/>
                        </a:rPr>
                        <a:t>Impolite people acting inappropriately</a:t>
                      </a:r>
                    </a:p>
                    <a:p>
                      <a:pPr marL="112713" marR="0" lvl="0" indent="-109538">
                        <a:lnSpc>
                          <a:spcPct val="107000"/>
                        </a:lnSpc>
                        <a:spcBef>
                          <a:spcPts val="0"/>
                        </a:spcBef>
                        <a:spcAft>
                          <a:spcPts val="0"/>
                        </a:spcAft>
                        <a:buFont typeface="Symbol"/>
                        <a:buChar char=""/>
                      </a:pPr>
                      <a:r>
                        <a:rPr lang="en-US" sz="1400" dirty="0">
                          <a:effectLst/>
                        </a:rPr>
                        <a:t>“Losers” from previous engagement processes</a:t>
                      </a:r>
                      <a:endParaRPr lang="en-US" sz="1400" dirty="0">
                        <a:effectLst/>
                        <a:latin typeface="Calibri"/>
                        <a:ea typeface="Calibri"/>
                        <a:cs typeface="Times New Roman"/>
                      </a:endParaRPr>
                    </a:p>
                  </a:txBody>
                  <a:tcPr marL="49695" marR="49695" marT="0" marB="0"/>
                </a:tc>
                <a:tc>
                  <a:txBody>
                    <a:bodyPr/>
                    <a:lstStyle/>
                    <a:p>
                      <a:pPr marL="112713" marR="0" lvl="0" indent="-109538">
                        <a:lnSpc>
                          <a:spcPct val="107000"/>
                        </a:lnSpc>
                        <a:spcBef>
                          <a:spcPts val="0"/>
                        </a:spcBef>
                        <a:spcAft>
                          <a:spcPts val="0"/>
                        </a:spcAft>
                        <a:buFont typeface="Symbol"/>
                        <a:buChar char=""/>
                      </a:pPr>
                      <a:r>
                        <a:rPr lang="en-US" sz="1400" dirty="0">
                          <a:effectLst/>
                        </a:rPr>
                        <a:t>Homeless people</a:t>
                      </a:r>
                    </a:p>
                    <a:p>
                      <a:pPr marL="112713" marR="0" lvl="0" indent="-109538">
                        <a:lnSpc>
                          <a:spcPct val="107000"/>
                        </a:lnSpc>
                        <a:spcBef>
                          <a:spcPts val="0"/>
                        </a:spcBef>
                        <a:spcAft>
                          <a:spcPts val="0"/>
                        </a:spcAft>
                        <a:buFont typeface="Symbol"/>
                        <a:buChar char=""/>
                      </a:pPr>
                      <a:r>
                        <a:rPr lang="en-US" sz="1400" dirty="0">
                          <a:effectLst/>
                        </a:rPr>
                        <a:t>Young people</a:t>
                      </a:r>
                    </a:p>
                    <a:p>
                      <a:pPr marL="112713" marR="0" lvl="0" indent="-109538">
                        <a:lnSpc>
                          <a:spcPct val="107000"/>
                        </a:lnSpc>
                        <a:spcBef>
                          <a:spcPts val="0"/>
                        </a:spcBef>
                        <a:spcAft>
                          <a:spcPts val="0"/>
                        </a:spcAft>
                        <a:buFont typeface="Symbol"/>
                        <a:buChar char=""/>
                      </a:pPr>
                      <a:r>
                        <a:rPr lang="en-US" sz="1400" dirty="0">
                          <a:effectLst/>
                        </a:rPr>
                        <a:t>People from culturally and linguistically diverse communities</a:t>
                      </a:r>
                    </a:p>
                    <a:p>
                      <a:pPr marL="112713" marR="0" lvl="0" indent="-109538">
                        <a:lnSpc>
                          <a:spcPct val="107000"/>
                        </a:lnSpc>
                        <a:spcBef>
                          <a:spcPts val="0"/>
                        </a:spcBef>
                        <a:spcAft>
                          <a:spcPts val="0"/>
                        </a:spcAft>
                        <a:buFont typeface="Symbol"/>
                        <a:buChar char=""/>
                      </a:pPr>
                      <a:r>
                        <a:rPr lang="en-US" sz="1400" dirty="0">
                          <a:effectLst/>
                        </a:rPr>
                        <a:t>People with disabilities</a:t>
                      </a:r>
                      <a:endParaRPr lang="en-US" sz="1400" dirty="0">
                        <a:effectLst/>
                        <a:latin typeface="Calibri"/>
                        <a:ea typeface="Calibri"/>
                        <a:cs typeface="Times New Roman"/>
                      </a:endParaRPr>
                    </a:p>
                  </a:txBody>
                  <a:tcPr marL="49695" marR="49695" marT="0" marB="0"/>
                </a:tc>
                <a:tc>
                  <a:txBody>
                    <a:bodyPr/>
                    <a:lstStyle/>
                    <a:p>
                      <a:pPr marL="112713" marR="0" lvl="0" indent="-109538">
                        <a:lnSpc>
                          <a:spcPct val="107000"/>
                        </a:lnSpc>
                        <a:spcBef>
                          <a:spcPts val="0"/>
                        </a:spcBef>
                        <a:spcAft>
                          <a:spcPts val="0"/>
                        </a:spcAft>
                        <a:buFont typeface="Symbol"/>
                        <a:buChar char=""/>
                      </a:pPr>
                      <a:r>
                        <a:rPr lang="en-US" sz="1400" dirty="0">
                          <a:effectLst/>
                        </a:rPr>
                        <a:t>Faraway people, places, and societies you can’t imagine</a:t>
                      </a:r>
                    </a:p>
                    <a:p>
                      <a:pPr marL="112713" marR="0" lvl="0" indent="-109538">
                        <a:lnSpc>
                          <a:spcPct val="107000"/>
                        </a:lnSpc>
                        <a:spcBef>
                          <a:spcPts val="0"/>
                        </a:spcBef>
                        <a:spcAft>
                          <a:spcPts val="0"/>
                        </a:spcAft>
                        <a:buFont typeface="Symbol"/>
                        <a:buChar char=""/>
                      </a:pPr>
                      <a:r>
                        <a:rPr lang="en-US" sz="1400" dirty="0">
                          <a:effectLst/>
                        </a:rPr>
                        <a:t>Dramatic-ally different cultures</a:t>
                      </a:r>
                      <a:endParaRPr lang="en-US" sz="1400" dirty="0">
                        <a:effectLst/>
                        <a:latin typeface="Calibri"/>
                        <a:ea typeface="Calibri"/>
                        <a:cs typeface="Times New Roman"/>
                      </a:endParaRPr>
                    </a:p>
                  </a:txBody>
                  <a:tcPr marL="49695" marR="49695" marT="0" marB="0"/>
                </a:tc>
                <a:tc>
                  <a:txBody>
                    <a:bodyPr/>
                    <a:lstStyle/>
                    <a:p>
                      <a:pPr marL="112713" marR="0" lvl="0" indent="-109538">
                        <a:lnSpc>
                          <a:spcPct val="107000"/>
                        </a:lnSpc>
                        <a:spcBef>
                          <a:spcPts val="0"/>
                        </a:spcBef>
                        <a:spcAft>
                          <a:spcPts val="0"/>
                        </a:spcAft>
                        <a:buFont typeface="Symbol"/>
                        <a:buChar char=""/>
                      </a:pPr>
                      <a:r>
                        <a:rPr lang="en-US" sz="1400" dirty="0">
                          <a:effectLst/>
                        </a:rPr>
                        <a:t>The nonhuman realm</a:t>
                      </a:r>
                    </a:p>
                    <a:p>
                      <a:pPr marL="112713" marR="0" lvl="0" indent="-109538">
                        <a:lnSpc>
                          <a:spcPct val="107000"/>
                        </a:lnSpc>
                        <a:spcBef>
                          <a:spcPts val="0"/>
                        </a:spcBef>
                        <a:spcAft>
                          <a:spcPts val="0"/>
                        </a:spcAft>
                        <a:buFont typeface="Symbol"/>
                        <a:buChar char=""/>
                      </a:pPr>
                      <a:r>
                        <a:rPr lang="en-US" sz="1400" dirty="0">
                          <a:effectLst/>
                        </a:rPr>
                        <a:t>Plants</a:t>
                      </a:r>
                    </a:p>
                    <a:p>
                      <a:pPr marL="112713" marR="0" lvl="0" indent="-109538">
                        <a:lnSpc>
                          <a:spcPct val="107000"/>
                        </a:lnSpc>
                        <a:spcBef>
                          <a:spcPts val="0"/>
                        </a:spcBef>
                        <a:spcAft>
                          <a:spcPts val="0"/>
                        </a:spcAft>
                        <a:buFont typeface="Symbol"/>
                        <a:buChar char=""/>
                      </a:pPr>
                      <a:r>
                        <a:rPr lang="en-US" sz="1400" dirty="0">
                          <a:effectLst/>
                        </a:rPr>
                        <a:t>Animals</a:t>
                      </a:r>
                    </a:p>
                    <a:p>
                      <a:pPr marL="112713" marR="0" lvl="0" indent="-109538">
                        <a:lnSpc>
                          <a:spcPct val="107000"/>
                        </a:lnSpc>
                        <a:spcBef>
                          <a:spcPts val="0"/>
                        </a:spcBef>
                        <a:spcAft>
                          <a:spcPts val="0"/>
                        </a:spcAft>
                        <a:buFont typeface="Symbol"/>
                        <a:buChar char=""/>
                      </a:pPr>
                      <a:r>
                        <a:rPr lang="en-US" sz="1400" dirty="0">
                          <a:effectLst/>
                        </a:rPr>
                        <a:t>Landscapes</a:t>
                      </a:r>
                    </a:p>
                    <a:p>
                      <a:pPr marL="112713" marR="0" lvl="0" indent="-109538">
                        <a:lnSpc>
                          <a:spcPct val="107000"/>
                        </a:lnSpc>
                        <a:spcBef>
                          <a:spcPts val="0"/>
                        </a:spcBef>
                        <a:spcAft>
                          <a:spcPts val="0"/>
                        </a:spcAft>
                        <a:buFont typeface="Symbol"/>
                        <a:buChar char=""/>
                      </a:pPr>
                      <a:r>
                        <a:rPr lang="en-US" sz="1400" dirty="0">
                          <a:effectLst/>
                        </a:rPr>
                        <a:t>Bioregions</a:t>
                      </a:r>
                    </a:p>
                    <a:p>
                      <a:pPr marL="112713" marR="0" lvl="0" indent="-109538">
                        <a:lnSpc>
                          <a:spcPct val="107000"/>
                        </a:lnSpc>
                        <a:spcBef>
                          <a:spcPts val="0"/>
                        </a:spcBef>
                        <a:spcAft>
                          <a:spcPts val="0"/>
                        </a:spcAft>
                        <a:buFont typeface="Symbol"/>
                        <a:buChar char=""/>
                      </a:pPr>
                      <a:r>
                        <a:rPr lang="en-US" sz="1400" dirty="0">
                          <a:effectLst/>
                        </a:rPr>
                        <a:t>Mountains</a:t>
                      </a:r>
                    </a:p>
                    <a:p>
                      <a:pPr marL="112713" marR="0" indent="-109538">
                        <a:lnSpc>
                          <a:spcPct val="107000"/>
                        </a:lnSpc>
                        <a:spcBef>
                          <a:spcPts val="0"/>
                        </a:spcBef>
                        <a:spcAft>
                          <a:spcPts val="0"/>
                        </a:spcAft>
                      </a:pPr>
                      <a:r>
                        <a:rPr lang="en-US" sz="1400" dirty="0">
                          <a:effectLst/>
                        </a:rPr>
                        <a:t> </a:t>
                      </a:r>
                    </a:p>
                    <a:p>
                      <a:pPr marL="112713" marR="0" lvl="0" indent="-109538">
                        <a:lnSpc>
                          <a:spcPct val="107000"/>
                        </a:lnSpc>
                        <a:spcBef>
                          <a:spcPts val="0"/>
                        </a:spcBef>
                        <a:spcAft>
                          <a:spcPts val="0"/>
                        </a:spcAft>
                        <a:buFont typeface="Symbol"/>
                        <a:buChar char=""/>
                      </a:pPr>
                      <a:r>
                        <a:rPr lang="en-US" sz="1400" dirty="0">
                          <a:effectLst/>
                        </a:rPr>
                        <a:t>All life every-where</a:t>
                      </a:r>
                      <a:endParaRPr lang="en-US" sz="1400" dirty="0">
                        <a:effectLst/>
                        <a:latin typeface="Calibri"/>
                        <a:ea typeface="Calibri"/>
                        <a:cs typeface="Times New Roman"/>
                      </a:endParaRPr>
                    </a:p>
                  </a:txBody>
                  <a:tcPr marL="49695" marR="49695" marT="0" marB="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430002977"/>
      </p:ext>
    </p:extLst>
  </p:cSld>
  <p:clrMapOvr>
    <a:masterClrMapping/>
  </p:clrMapOvr>
  <p:transition spd="med">
    <p:wip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09600"/>
          </a:xfrm>
        </p:spPr>
        <p:txBody>
          <a:bodyPr/>
          <a:lstStyle/>
          <a:p>
            <a:pPr algn="ctr"/>
            <a:r>
              <a:rPr lang="en-US" dirty="0"/>
              <a:t>Easy to Hard Continuum Worksheet</a:t>
            </a:r>
            <a:br>
              <a:rPr lang="en-US" dirty="0"/>
            </a:br>
            <a:r>
              <a:rPr lang="en-US" sz="2000" dirty="0"/>
              <a:t>(see Sarkissian et al., 2008) </a:t>
            </a:r>
          </a:p>
        </p:txBody>
      </p:sp>
      <p:graphicFrame>
        <p:nvGraphicFramePr>
          <p:cNvPr id="4" name="Content Placeholder 3" descr="Categories along the top of the worksheet include, expectionally easy to include, easiest to include, harder to include, even harder to include, harder still to include, hardest of all, and beyond our imagination.&#10;&#10;For each category, there is a place to brainstorm: who else from your community engagement context?&#10;&#10;There is another place to brainstorm: What are strategies to include these groups in your community engagement?" title="Easy to Hard to Include Continuum Worksheet."/>
          <p:cNvGraphicFramePr>
            <a:graphicFrameLocks noGrp="1"/>
          </p:cNvGraphicFramePr>
          <p:nvPr>
            <p:ph idx="1"/>
          </p:nvPr>
        </p:nvGraphicFramePr>
        <p:xfrm>
          <a:off x="0" y="1500480"/>
          <a:ext cx="9144001" cy="5357520"/>
        </p:xfrm>
        <a:graphic>
          <a:graphicData uri="http://schemas.openxmlformats.org/drawingml/2006/table">
            <a:tbl>
              <a:tblPr firstRow="1" firstCol="1" bandRow="1">
                <a:tableStyleId>{5C22544A-7EE6-4342-B048-85BDC9FD1C3A}</a:tableStyleId>
              </a:tblPr>
              <a:tblGrid>
                <a:gridCol w="1744643">
                  <a:extLst>
                    <a:ext uri="{9D8B030D-6E8A-4147-A177-3AD203B41FA5}">
                      <a16:colId xmlns:a16="http://schemas.microsoft.com/office/drawing/2014/main" val="20000"/>
                    </a:ext>
                  </a:extLst>
                </a:gridCol>
                <a:gridCol w="1514830">
                  <a:extLst>
                    <a:ext uri="{9D8B030D-6E8A-4147-A177-3AD203B41FA5}">
                      <a16:colId xmlns:a16="http://schemas.microsoft.com/office/drawing/2014/main" val="20001"/>
                    </a:ext>
                  </a:extLst>
                </a:gridCol>
                <a:gridCol w="1514830">
                  <a:extLst>
                    <a:ext uri="{9D8B030D-6E8A-4147-A177-3AD203B41FA5}">
                      <a16:colId xmlns:a16="http://schemas.microsoft.com/office/drawing/2014/main" val="20002"/>
                    </a:ext>
                  </a:extLst>
                </a:gridCol>
                <a:gridCol w="1573091">
                  <a:extLst>
                    <a:ext uri="{9D8B030D-6E8A-4147-A177-3AD203B41FA5}">
                      <a16:colId xmlns:a16="http://schemas.microsoft.com/office/drawing/2014/main" val="20003"/>
                    </a:ext>
                  </a:extLst>
                </a:gridCol>
                <a:gridCol w="1456566">
                  <a:extLst>
                    <a:ext uri="{9D8B030D-6E8A-4147-A177-3AD203B41FA5}">
                      <a16:colId xmlns:a16="http://schemas.microsoft.com/office/drawing/2014/main" val="20004"/>
                    </a:ext>
                  </a:extLst>
                </a:gridCol>
                <a:gridCol w="1340041">
                  <a:extLst>
                    <a:ext uri="{9D8B030D-6E8A-4147-A177-3AD203B41FA5}">
                      <a16:colId xmlns:a16="http://schemas.microsoft.com/office/drawing/2014/main" val="20005"/>
                    </a:ext>
                  </a:extLst>
                </a:gridCol>
              </a:tblGrid>
              <a:tr h="1750218">
                <a:tc>
                  <a:txBody>
                    <a:bodyPr/>
                    <a:lstStyle/>
                    <a:p>
                      <a:pPr marL="0" marR="0" algn="ctr">
                        <a:lnSpc>
                          <a:spcPct val="107000"/>
                        </a:lnSpc>
                        <a:spcBef>
                          <a:spcPts val="0"/>
                        </a:spcBef>
                        <a:spcAft>
                          <a:spcPts val="0"/>
                        </a:spcAft>
                      </a:pPr>
                      <a:r>
                        <a:rPr lang="en-US" sz="2000" dirty="0">
                          <a:effectLst/>
                        </a:rPr>
                        <a:t>Exceptionally Easy to Include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137" marR="24137" marT="0" marB="0" anchor="ctr"/>
                </a:tc>
                <a:tc>
                  <a:txBody>
                    <a:bodyPr/>
                    <a:lstStyle/>
                    <a:p>
                      <a:pPr marL="0" marR="0" algn="ctr">
                        <a:lnSpc>
                          <a:spcPct val="107000"/>
                        </a:lnSpc>
                        <a:spcBef>
                          <a:spcPts val="0"/>
                        </a:spcBef>
                        <a:spcAft>
                          <a:spcPts val="0"/>
                        </a:spcAft>
                      </a:pPr>
                      <a:r>
                        <a:rPr lang="en-US" sz="2000" dirty="0">
                          <a:effectLst/>
                        </a:rPr>
                        <a:t>Easiest to Include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137" marR="24137" marT="0" marB="0" anchor="ctr"/>
                </a:tc>
                <a:tc>
                  <a:txBody>
                    <a:bodyPr/>
                    <a:lstStyle/>
                    <a:p>
                      <a:pPr marL="0" marR="0" algn="ctr">
                        <a:lnSpc>
                          <a:spcPct val="107000"/>
                        </a:lnSpc>
                        <a:spcBef>
                          <a:spcPts val="0"/>
                        </a:spcBef>
                        <a:spcAft>
                          <a:spcPts val="0"/>
                        </a:spcAft>
                      </a:pPr>
                      <a:r>
                        <a:rPr lang="en-US" sz="2000" dirty="0">
                          <a:effectLst/>
                        </a:rPr>
                        <a:t>Harder to Include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137" marR="24137" marT="0" marB="0" anchor="ctr"/>
                </a:tc>
                <a:tc>
                  <a:txBody>
                    <a:bodyPr/>
                    <a:lstStyle/>
                    <a:p>
                      <a:pPr marL="0" marR="0" algn="ctr">
                        <a:lnSpc>
                          <a:spcPct val="107000"/>
                        </a:lnSpc>
                        <a:spcBef>
                          <a:spcPts val="0"/>
                        </a:spcBef>
                        <a:spcAft>
                          <a:spcPts val="0"/>
                        </a:spcAft>
                      </a:pPr>
                      <a:r>
                        <a:rPr lang="en-US" sz="2000" dirty="0">
                          <a:effectLst/>
                        </a:rPr>
                        <a:t>Even Harder to Include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137" marR="24137" marT="0" marB="0" anchor="ctr"/>
                </a:tc>
                <a:tc>
                  <a:txBody>
                    <a:bodyPr/>
                    <a:lstStyle/>
                    <a:p>
                      <a:pPr marL="0" marR="0" algn="ctr">
                        <a:lnSpc>
                          <a:spcPct val="107000"/>
                        </a:lnSpc>
                        <a:spcBef>
                          <a:spcPts val="0"/>
                        </a:spcBef>
                        <a:spcAft>
                          <a:spcPts val="0"/>
                        </a:spcAft>
                      </a:pPr>
                      <a:r>
                        <a:rPr lang="en-US" sz="2000" dirty="0">
                          <a:effectLst/>
                        </a:rPr>
                        <a:t>Harder Still to Include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137" marR="24137" marT="0" marB="0" anchor="ctr"/>
                </a:tc>
                <a:tc>
                  <a:txBody>
                    <a:bodyPr/>
                    <a:lstStyle/>
                    <a:p>
                      <a:pPr marL="0" marR="0" algn="ctr">
                        <a:lnSpc>
                          <a:spcPct val="107000"/>
                        </a:lnSpc>
                        <a:spcBef>
                          <a:spcPts val="0"/>
                        </a:spcBef>
                        <a:spcAft>
                          <a:spcPts val="0"/>
                        </a:spcAft>
                      </a:pPr>
                      <a:r>
                        <a:rPr lang="en-US" sz="1600" dirty="0">
                          <a:effectLst/>
                        </a:rPr>
                        <a:t>Hardest of All &amp; Beyond Our Imagination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24137" marR="24137" marT="0" marB="0" anchor="ctr"/>
                </a:tc>
                <a:extLst>
                  <a:ext uri="{0D108BD9-81ED-4DB2-BD59-A6C34878D82A}">
                    <a16:rowId xmlns:a16="http://schemas.microsoft.com/office/drawing/2014/main" val="10000"/>
                  </a:ext>
                </a:extLst>
              </a:tr>
              <a:tr h="276539">
                <a:tc gridSpan="6">
                  <a:txBody>
                    <a:bodyPr/>
                    <a:lstStyle/>
                    <a:p>
                      <a:pPr marL="0" marR="0" algn="ctr">
                        <a:lnSpc>
                          <a:spcPct val="107000"/>
                        </a:lnSpc>
                        <a:spcBef>
                          <a:spcPts val="0"/>
                        </a:spcBef>
                        <a:spcAft>
                          <a:spcPts val="0"/>
                        </a:spcAft>
                      </a:pPr>
                      <a:r>
                        <a:rPr lang="en-US" sz="2000" dirty="0">
                          <a:effectLst/>
                        </a:rPr>
                        <a:t>Who Else From Your Community Engagement Context?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137" marR="24137"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053050">
                <a:tc>
                  <a:txBody>
                    <a:bodyPr/>
                    <a:lstStyle/>
                    <a:p>
                      <a:pPr marL="0" marR="0">
                        <a:lnSpc>
                          <a:spcPct val="107000"/>
                        </a:lnSpc>
                        <a:spcBef>
                          <a:spcPts val="0"/>
                        </a:spcBef>
                        <a:spcAft>
                          <a:spcPts val="0"/>
                        </a:spcAft>
                      </a:pPr>
                      <a:r>
                        <a:rPr lang="en-US" sz="400" dirty="0">
                          <a:effectLst/>
                        </a:rPr>
                        <a:t> </a:t>
                      </a:r>
                    </a:p>
                    <a:p>
                      <a:pPr marL="0" marR="0">
                        <a:lnSpc>
                          <a:spcPct val="107000"/>
                        </a:lnSpc>
                        <a:spcBef>
                          <a:spcPts val="0"/>
                        </a:spcBef>
                        <a:spcAft>
                          <a:spcPts val="0"/>
                        </a:spcAft>
                      </a:pPr>
                      <a:r>
                        <a:rPr lang="en-US" sz="400" dirty="0">
                          <a:effectLst/>
                        </a:rPr>
                        <a:t> </a:t>
                      </a:r>
                    </a:p>
                    <a:p>
                      <a:pPr marL="0" marR="0">
                        <a:lnSpc>
                          <a:spcPct val="107000"/>
                        </a:lnSpc>
                        <a:spcBef>
                          <a:spcPts val="0"/>
                        </a:spcBef>
                        <a:spcAft>
                          <a:spcPts val="0"/>
                        </a:spcAft>
                      </a:pPr>
                      <a:r>
                        <a:rPr lang="en-US" sz="400" dirty="0">
                          <a:effectLst/>
                        </a:rPr>
                        <a:t> </a:t>
                      </a:r>
                    </a:p>
                    <a:p>
                      <a:pPr marL="0" marR="0">
                        <a:lnSpc>
                          <a:spcPct val="107000"/>
                        </a:lnSpc>
                        <a:spcBef>
                          <a:spcPts val="0"/>
                        </a:spcBef>
                        <a:spcAft>
                          <a:spcPts val="0"/>
                        </a:spcAft>
                      </a:pPr>
                      <a:r>
                        <a:rPr lang="en-US" sz="400" dirty="0">
                          <a:effectLst/>
                        </a:rPr>
                        <a:t> </a:t>
                      </a:r>
                    </a:p>
                    <a:p>
                      <a:pPr marL="0" marR="0">
                        <a:lnSpc>
                          <a:spcPct val="107000"/>
                        </a:lnSpc>
                        <a:spcBef>
                          <a:spcPts val="0"/>
                        </a:spcBef>
                        <a:spcAft>
                          <a:spcPts val="0"/>
                        </a:spcAft>
                      </a:pPr>
                      <a:r>
                        <a:rPr lang="en-US" sz="400" dirty="0">
                          <a:effectLst/>
                        </a:rPr>
                        <a:t> </a:t>
                      </a:r>
                    </a:p>
                    <a:p>
                      <a:pPr marL="0" marR="0">
                        <a:lnSpc>
                          <a:spcPct val="107000"/>
                        </a:lnSpc>
                        <a:spcBef>
                          <a:spcPts val="0"/>
                        </a:spcBef>
                        <a:spcAft>
                          <a:spcPts val="0"/>
                        </a:spcAft>
                      </a:pPr>
                      <a:r>
                        <a:rPr lang="en-US" sz="400" dirty="0">
                          <a:effectLst/>
                        </a:rPr>
                        <a:t> </a:t>
                      </a:r>
                    </a:p>
                    <a:p>
                      <a:pPr marL="0" marR="0">
                        <a:lnSpc>
                          <a:spcPct val="107000"/>
                        </a:lnSpc>
                        <a:spcBef>
                          <a:spcPts val="0"/>
                        </a:spcBef>
                        <a:spcAft>
                          <a:spcPts val="0"/>
                        </a:spcAft>
                      </a:pPr>
                      <a:r>
                        <a:rPr lang="en-US" sz="400" dirty="0">
                          <a:effectLst/>
                        </a:rPr>
                        <a:t> </a:t>
                      </a:r>
                    </a:p>
                    <a:p>
                      <a:pPr marL="0" marR="0">
                        <a:lnSpc>
                          <a:spcPct val="107000"/>
                        </a:lnSpc>
                        <a:spcBef>
                          <a:spcPts val="0"/>
                        </a:spcBef>
                        <a:spcAft>
                          <a:spcPts val="0"/>
                        </a:spcAft>
                      </a:pPr>
                      <a:r>
                        <a:rPr lang="en-US" sz="400" dirty="0">
                          <a:effectLst/>
                        </a:rPr>
                        <a:t> </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24137" marR="24137" marT="0" marB="0">
                    <a:solidFill>
                      <a:schemeClr val="bg1">
                        <a:lumMod val="85000"/>
                      </a:schemeClr>
                    </a:solidFill>
                  </a:tcPr>
                </a:tc>
                <a:tc>
                  <a:txBody>
                    <a:bodyPr/>
                    <a:lstStyle/>
                    <a:p>
                      <a:pPr marL="0" marR="0">
                        <a:lnSpc>
                          <a:spcPct val="107000"/>
                        </a:lnSpc>
                        <a:spcBef>
                          <a:spcPts val="0"/>
                        </a:spcBef>
                        <a:spcAft>
                          <a:spcPts val="0"/>
                        </a:spcAft>
                      </a:pPr>
                      <a:r>
                        <a:rPr lang="en-US" sz="400" dirty="0">
                          <a:effectLst/>
                        </a:rPr>
                        <a:t> </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24137" marR="24137" marT="0" marB="0">
                    <a:solidFill>
                      <a:schemeClr val="bg1">
                        <a:lumMod val="85000"/>
                      </a:schemeClr>
                    </a:solidFill>
                  </a:tcPr>
                </a:tc>
                <a:tc>
                  <a:txBody>
                    <a:bodyPr/>
                    <a:lstStyle/>
                    <a:p>
                      <a:pPr marL="0" marR="0">
                        <a:lnSpc>
                          <a:spcPct val="107000"/>
                        </a:lnSpc>
                        <a:spcBef>
                          <a:spcPts val="0"/>
                        </a:spcBef>
                        <a:spcAft>
                          <a:spcPts val="0"/>
                        </a:spcAft>
                      </a:pPr>
                      <a:r>
                        <a:rPr lang="en-US" sz="400" dirty="0">
                          <a:effectLst/>
                        </a:rPr>
                        <a:t> </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24137" marR="24137" marT="0" marB="0">
                    <a:solidFill>
                      <a:schemeClr val="bg1">
                        <a:lumMod val="85000"/>
                      </a:schemeClr>
                    </a:solidFill>
                  </a:tcPr>
                </a:tc>
                <a:tc>
                  <a:txBody>
                    <a:bodyPr/>
                    <a:lstStyle/>
                    <a:p>
                      <a:pPr marL="0" marR="0">
                        <a:lnSpc>
                          <a:spcPct val="107000"/>
                        </a:lnSpc>
                        <a:spcBef>
                          <a:spcPts val="0"/>
                        </a:spcBef>
                        <a:spcAft>
                          <a:spcPts val="0"/>
                        </a:spcAft>
                      </a:pPr>
                      <a:r>
                        <a:rPr lang="en-US" sz="400" dirty="0">
                          <a:effectLst/>
                        </a:rPr>
                        <a:t> </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24137" marR="24137" marT="0" marB="0">
                    <a:solidFill>
                      <a:schemeClr val="bg1">
                        <a:lumMod val="85000"/>
                      </a:schemeClr>
                    </a:solidFill>
                  </a:tcPr>
                </a:tc>
                <a:tc>
                  <a:txBody>
                    <a:bodyPr/>
                    <a:lstStyle/>
                    <a:p>
                      <a:pPr marL="0" marR="0">
                        <a:lnSpc>
                          <a:spcPct val="107000"/>
                        </a:lnSpc>
                        <a:spcBef>
                          <a:spcPts val="0"/>
                        </a:spcBef>
                        <a:spcAft>
                          <a:spcPts val="0"/>
                        </a:spcAft>
                      </a:pPr>
                      <a:r>
                        <a:rPr lang="en-US" sz="400" dirty="0">
                          <a:effectLst/>
                        </a:rPr>
                        <a:t> </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24137" marR="24137" marT="0" marB="0">
                    <a:solidFill>
                      <a:schemeClr val="bg1">
                        <a:lumMod val="85000"/>
                      </a:schemeClr>
                    </a:solidFill>
                  </a:tcPr>
                </a:tc>
                <a:tc>
                  <a:txBody>
                    <a:bodyPr/>
                    <a:lstStyle/>
                    <a:p>
                      <a:pPr marL="0" marR="0">
                        <a:lnSpc>
                          <a:spcPct val="107000"/>
                        </a:lnSpc>
                        <a:spcBef>
                          <a:spcPts val="0"/>
                        </a:spcBef>
                        <a:spcAft>
                          <a:spcPts val="0"/>
                        </a:spcAft>
                      </a:pPr>
                      <a:r>
                        <a:rPr lang="en-US" sz="400" dirty="0">
                          <a:effectLst/>
                        </a:rPr>
                        <a:t> </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24137" marR="24137" marT="0" marB="0">
                    <a:solidFill>
                      <a:schemeClr val="bg1">
                        <a:lumMod val="85000"/>
                      </a:schemeClr>
                    </a:solidFill>
                  </a:tcPr>
                </a:tc>
                <a:extLst>
                  <a:ext uri="{0D108BD9-81ED-4DB2-BD59-A6C34878D82A}">
                    <a16:rowId xmlns:a16="http://schemas.microsoft.com/office/drawing/2014/main" val="10002"/>
                  </a:ext>
                </a:extLst>
              </a:tr>
              <a:tr h="568242">
                <a:tc gridSpan="6">
                  <a:txBody>
                    <a:bodyPr/>
                    <a:lstStyle/>
                    <a:p>
                      <a:pPr marL="0" marR="0" algn="ctr">
                        <a:lnSpc>
                          <a:spcPct val="107000"/>
                        </a:lnSpc>
                        <a:spcBef>
                          <a:spcPts val="0"/>
                        </a:spcBef>
                        <a:spcAft>
                          <a:spcPts val="0"/>
                        </a:spcAft>
                      </a:pPr>
                      <a:r>
                        <a:rPr lang="en-US" sz="2000" dirty="0">
                          <a:effectLst/>
                        </a:rPr>
                        <a:t>What Are Strategies to Include These Groups in Your Community Engagement?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24137" marR="24137"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1609752">
                <a:tc>
                  <a:txBody>
                    <a:bodyPr/>
                    <a:lstStyle/>
                    <a:p>
                      <a:pPr marL="0" marR="0">
                        <a:lnSpc>
                          <a:spcPct val="107000"/>
                        </a:lnSpc>
                        <a:spcBef>
                          <a:spcPts val="0"/>
                        </a:spcBef>
                        <a:spcAft>
                          <a:spcPts val="0"/>
                        </a:spcAft>
                      </a:pPr>
                      <a:r>
                        <a:rPr lang="en-US" sz="400" dirty="0">
                          <a:effectLst/>
                        </a:rPr>
                        <a:t> </a:t>
                      </a:r>
                    </a:p>
                    <a:p>
                      <a:pPr marL="0" marR="0">
                        <a:lnSpc>
                          <a:spcPct val="107000"/>
                        </a:lnSpc>
                        <a:spcBef>
                          <a:spcPts val="0"/>
                        </a:spcBef>
                        <a:spcAft>
                          <a:spcPts val="0"/>
                        </a:spcAft>
                      </a:pPr>
                      <a:r>
                        <a:rPr lang="en-US" sz="400" dirty="0">
                          <a:effectLst/>
                        </a:rPr>
                        <a:t> </a:t>
                      </a:r>
                    </a:p>
                    <a:p>
                      <a:pPr marL="0" marR="0">
                        <a:lnSpc>
                          <a:spcPct val="107000"/>
                        </a:lnSpc>
                        <a:spcBef>
                          <a:spcPts val="0"/>
                        </a:spcBef>
                        <a:spcAft>
                          <a:spcPts val="0"/>
                        </a:spcAft>
                      </a:pPr>
                      <a:r>
                        <a:rPr lang="en-US" sz="400" dirty="0">
                          <a:effectLst/>
                        </a:rPr>
                        <a:t> </a:t>
                      </a:r>
                    </a:p>
                    <a:p>
                      <a:pPr marL="0" marR="0">
                        <a:lnSpc>
                          <a:spcPct val="107000"/>
                        </a:lnSpc>
                        <a:spcBef>
                          <a:spcPts val="0"/>
                        </a:spcBef>
                        <a:spcAft>
                          <a:spcPts val="0"/>
                        </a:spcAft>
                      </a:pPr>
                      <a:r>
                        <a:rPr lang="en-US" sz="400" dirty="0">
                          <a:effectLst/>
                        </a:rPr>
                        <a:t> </a:t>
                      </a:r>
                    </a:p>
                    <a:p>
                      <a:pPr marL="0" marR="0">
                        <a:lnSpc>
                          <a:spcPct val="107000"/>
                        </a:lnSpc>
                        <a:spcBef>
                          <a:spcPts val="0"/>
                        </a:spcBef>
                        <a:spcAft>
                          <a:spcPts val="0"/>
                        </a:spcAft>
                      </a:pPr>
                      <a:r>
                        <a:rPr lang="en-US" sz="400" dirty="0">
                          <a:effectLst/>
                        </a:rPr>
                        <a:t> </a:t>
                      </a:r>
                    </a:p>
                    <a:p>
                      <a:pPr marL="0" marR="0">
                        <a:lnSpc>
                          <a:spcPct val="107000"/>
                        </a:lnSpc>
                        <a:spcBef>
                          <a:spcPts val="0"/>
                        </a:spcBef>
                        <a:spcAft>
                          <a:spcPts val="0"/>
                        </a:spcAft>
                      </a:pPr>
                      <a:r>
                        <a:rPr lang="en-US" sz="400" dirty="0">
                          <a:effectLst/>
                        </a:rPr>
                        <a:t> </a:t>
                      </a:r>
                    </a:p>
                    <a:p>
                      <a:pPr marL="0" marR="0">
                        <a:lnSpc>
                          <a:spcPct val="107000"/>
                        </a:lnSpc>
                        <a:spcBef>
                          <a:spcPts val="0"/>
                        </a:spcBef>
                        <a:spcAft>
                          <a:spcPts val="0"/>
                        </a:spcAft>
                      </a:pPr>
                      <a:r>
                        <a:rPr lang="en-US" sz="400" dirty="0">
                          <a:effectLst/>
                        </a:rPr>
                        <a:t> </a:t>
                      </a:r>
                    </a:p>
                    <a:p>
                      <a:pPr marL="0" marR="0">
                        <a:lnSpc>
                          <a:spcPct val="107000"/>
                        </a:lnSpc>
                        <a:spcBef>
                          <a:spcPts val="0"/>
                        </a:spcBef>
                        <a:spcAft>
                          <a:spcPts val="0"/>
                        </a:spcAft>
                      </a:pPr>
                      <a:r>
                        <a:rPr lang="en-US" sz="400" dirty="0">
                          <a:effectLst/>
                        </a:rPr>
                        <a:t> </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24137" marR="24137" marT="0" marB="0">
                    <a:solidFill>
                      <a:schemeClr val="bg1">
                        <a:lumMod val="85000"/>
                      </a:schemeClr>
                    </a:solidFill>
                  </a:tcPr>
                </a:tc>
                <a:tc>
                  <a:txBody>
                    <a:bodyPr/>
                    <a:lstStyle/>
                    <a:p>
                      <a:pPr marL="0" marR="0">
                        <a:lnSpc>
                          <a:spcPct val="107000"/>
                        </a:lnSpc>
                        <a:spcBef>
                          <a:spcPts val="0"/>
                        </a:spcBef>
                        <a:spcAft>
                          <a:spcPts val="0"/>
                        </a:spcAft>
                      </a:pPr>
                      <a:r>
                        <a:rPr lang="en-US" sz="400" dirty="0">
                          <a:effectLst/>
                        </a:rPr>
                        <a:t> </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24137" marR="24137" marT="0" marB="0">
                    <a:solidFill>
                      <a:schemeClr val="bg1">
                        <a:lumMod val="85000"/>
                      </a:schemeClr>
                    </a:solidFill>
                  </a:tcPr>
                </a:tc>
                <a:tc>
                  <a:txBody>
                    <a:bodyPr/>
                    <a:lstStyle/>
                    <a:p>
                      <a:pPr marL="0" marR="0">
                        <a:lnSpc>
                          <a:spcPct val="107000"/>
                        </a:lnSpc>
                        <a:spcBef>
                          <a:spcPts val="0"/>
                        </a:spcBef>
                        <a:spcAft>
                          <a:spcPts val="0"/>
                        </a:spcAft>
                      </a:pPr>
                      <a:r>
                        <a:rPr lang="en-US" sz="400" dirty="0">
                          <a:effectLst/>
                        </a:rPr>
                        <a:t> </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24137" marR="24137" marT="0" marB="0">
                    <a:solidFill>
                      <a:schemeClr val="bg1">
                        <a:lumMod val="85000"/>
                      </a:schemeClr>
                    </a:solidFill>
                  </a:tcPr>
                </a:tc>
                <a:tc>
                  <a:txBody>
                    <a:bodyPr/>
                    <a:lstStyle/>
                    <a:p>
                      <a:pPr marL="0" marR="0">
                        <a:lnSpc>
                          <a:spcPct val="107000"/>
                        </a:lnSpc>
                        <a:spcBef>
                          <a:spcPts val="0"/>
                        </a:spcBef>
                        <a:spcAft>
                          <a:spcPts val="0"/>
                        </a:spcAft>
                      </a:pPr>
                      <a:r>
                        <a:rPr lang="en-US" sz="400" dirty="0">
                          <a:effectLst/>
                        </a:rPr>
                        <a:t> </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24137" marR="24137" marT="0" marB="0">
                    <a:solidFill>
                      <a:schemeClr val="bg1">
                        <a:lumMod val="85000"/>
                      </a:schemeClr>
                    </a:solidFill>
                  </a:tcPr>
                </a:tc>
                <a:tc>
                  <a:txBody>
                    <a:bodyPr/>
                    <a:lstStyle/>
                    <a:p>
                      <a:pPr marL="0" marR="0">
                        <a:lnSpc>
                          <a:spcPct val="107000"/>
                        </a:lnSpc>
                        <a:spcBef>
                          <a:spcPts val="0"/>
                        </a:spcBef>
                        <a:spcAft>
                          <a:spcPts val="0"/>
                        </a:spcAft>
                      </a:pPr>
                      <a:r>
                        <a:rPr lang="en-US" sz="400" dirty="0">
                          <a:effectLst/>
                        </a:rPr>
                        <a:t> </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24137" marR="24137" marT="0" marB="0">
                    <a:solidFill>
                      <a:schemeClr val="bg1">
                        <a:lumMod val="85000"/>
                      </a:schemeClr>
                    </a:solidFill>
                  </a:tcPr>
                </a:tc>
                <a:tc>
                  <a:txBody>
                    <a:bodyPr/>
                    <a:lstStyle/>
                    <a:p>
                      <a:pPr marL="0" marR="0">
                        <a:lnSpc>
                          <a:spcPct val="107000"/>
                        </a:lnSpc>
                        <a:spcBef>
                          <a:spcPts val="0"/>
                        </a:spcBef>
                        <a:spcAft>
                          <a:spcPts val="0"/>
                        </a:spcAft>
                      </a:pPr>
                      <a:r>
                        <a:rPr lang="en-US" sz="400" dirty="0">
                          <a:effectLst/>
                        </a:rPr>
                        <a:t> </a:t>
                      </a:r>
                      <a:endParaRPr lang="en-US" sz="400" dirty="0">
                        <a:effectLst/>
                        <a:latin typeface="Calibri" panose="020F0502020204030204" pitchFamily="34" charset="0"/>
                        <a:ea typeface="Calibri" panose="020F0502020204030204" pitchFamily="34" charset="0"/>
                        <a:cs typeface="Times New Roman" panose="02020603050405020304" pitchFamily="18" charset="0"/>
                      </a:endParaRPr>
                    </a:p>
                  </a:txBody>
                  <a:tcPr marL="24137" marR="24137" marT="0" marB="0">
                    <a:solidFill>
                      <a:schemeClr val="bg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678843244"/>
      </p:ext>
    </p:extLst>
  </p:cSld>
  <p:clrMapOvr>
    <a:masterClrMapping/>
  </p:clrMapOvr>
  <p:transition spd="med">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635E1-1E5F-4E2F-B8A9-DD6E6358C2D4}"/>
              </a:ext>
            </a:extLst>
          </p:cNvPr>
          <p:cNvSpPr>
            <a:spLocks noGrp="1"/>
          </p:cNvSpPr>
          <p:nvPr>
            <p:ph type="title"/>
          </p:nvPr>
        </p:nvSpPr>
        <p:spPr>
          <a:xfrm>
            <a:off x="457200" y="1168685"/>
            <a:ext cx="8229600" cy="609600"/>
          </a:xfrm>
        </p:spPr>
        <p:txBody>
          <a:bodyPr/>
          <a:lstStyle/>
          <a:p>
            <a:r>
              <a:rPr lang="en-US" dirty="0"/>
              <a:t>Resource:</a:t>
            </a:r>
            <a:br>
              <a:rPr lang="en-US" dirty="0"/>
            </a:br>
            <a:r>
              <a:rPr lang="en-US" dirty="0"/>
              <a:t>Why Am I Always Being Researched?</a:t>
            </a:r>
            <a:br>
              <a:rPr lang="en-US" dirty="0"/>
            </a:br>
            <a:r>
              <a:rPr lang="en-US" sz="2000" dirty="0"/>
              <a:t>https://chicagobeyond.org/researchequity/</a:t>
            </a:r>
            <a:br>
              <a:rPr lang="en-US" dirty="0"/>
            </a:br>
            <a:endParaRPr lang="en-US" dirty="0"/>
          </a:p>
        </p:txBody>
      </p:sp>
      <p:pic>
        <p:nvPicPr>
          <p:cNvPr id="5" name="Content Placeholder 4">
            <a:extLst>
              <a:ext uri="{FF2B5EF4-FFF2-40B4-BE49-F238E27FC236}">
                <a16:creationId xmlns:a16="http://schemas.microsoft.com/office/drawing/2014/main" id="{20414938-909A-4933-A894-B052C2F39287}"/>
              </a:ext>
            </a:extLst>
          </p:cNvPr>
          <p:cNvPicPr>
            <a:picLocks noGrp="1" noChangeAspect="1"/>
          </p:cNvPicPr>
          <p:nvPr>
            <p:ph idx="1"/>
          </p:nvPr>
        </p:nvPicPr>
        <p:blipFill rotWithShape="1">
          <a:blip r:embed="rId2"/>
          <a:srcRect t="8855" r="1706"/>
          <a:stretch/>
        </p:blipFill>
        <p:spPr>
          <a:xfrm>
            <a:off x="190072" y="2093410"/>
            <a:ext cx="8763855" cy="4571129"/>
          </a:xfrm>
        </p:spPr>
      </p:pic>
    </p:spTree>
    <p:extLst>
      <p:ext uri="{BB962C8B-B14F-4D97-AF65-F5344CB8AC3E}">
        <p14:creationId xmlns:p14="http://schemas.microsoft.com/office/powerpoint/2010/main" val="790030535"/>
      </p:ext>
    </p:extLst>
  </p:cSld>
  <p:clrMapOvr>
    <a:masterClrMapping/>
  </p:clrMapOvr>
  <p:transition spd="med">
    <p:wip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What is Your Variation of CES?</a:t>
            </a:r>
          </a:p>
        </p:txBody>
      </p:sp>
      <p:sp>
        <p:nvSpPr>
          <p:cNvPr id="3" name="Content Placeholder 2"/>
          <p:cNvSpPr>
            <a:spLocks noGrp="1"/>
          </p:cNvSpPr>
          <p:nvPr>
            <p:ph idx="1"/>
          </p:nvPr>
        </p:nvSpPr>
        <p:spPr>
          <a:xfrm>
            <a:off x="457200" y="1404991"/>
            <a:ext cx="8604504" cy="4848726"/>
          </a:xfrm>
        </p:spPr>
        <p:txBody>
          <a:bodyPr/>
          <a:lstStyle/>
          <a:p>
            <a:r>
              <a:rPr lang="en-US" sz="2400" dirty="0"/>
              <a:t>What is </a:t>
            </a:r>
            <a:r>
              <a:rPr lang="en-US" sz="2400" b="1" dirty="0"/>
              <a:t>your why</a:t>
            </a:r>
            <a:r>
              <a:rPr lang="en-US" sz="2400" dirty="0"/>
              <a:t>?</a:t>
            </a:r>
          </a:p>
          <a:p>
            <a:r>
              <a:rPr lang="en-US" sz="2400" dirty="0"/>
              <a:t>What is your </a:t>
            </a:r>
            <a:r>
              <a:rPr lang="en-US" sz="2400" b="1" dirty="0"/>
              <a:t>foundational scholarship</a:t>
            </a:r>
            <a:r>
              <a:rPr lang="en-US" sz="2400" dirty="0"/>
              <a:t>?</a:t>
            </a:r>
          </a:p>
          <a:p>
            <a:r>
              <a:rPr lang="en-US" sz="2400" dirty="0"/>
              <a:t>Who are your </a:t>
            </a:r>
            <a:r>
              <a:rPr lang="en-US" sz="2400" b="1" dirty="0"/>
              <a:t>communities</a:t>
            </a:r>
            <a:r>
              <a:rPr lang="en-US" sz="2400" dirty="0"/>
              <a:t>? And </a:t>
            </a:r>
            <a:r>
              <a:rPr lang="en-US" sz="2400" b="1" dirty="0"/>
              <a:t>community partners</a:t>
            </a:r>
            <a:r>
              <a:rPr lang="en-US" sz="2400" dirty="0"/>
              <a:t>?</a:t>
            </a:r>
          </a:p>
          <a:p>
            <a:r>
              <a:rPr lang="en-US" sz="2400" dirty="0"/>
              <a:t>How is your </a:t>
            </a:r>
            <a:r>
              <a:rPr lang="en-US" sz="2400" b="1" dirty="0"/>
              <a:t>community partner knowledge influencing </a:t>
            </a:r>
            <a:r>
              <a:rPr lang="en-US" sz="2400" dirty="0"/>
              <a:t>your project and process? </a:t>
            </a:r>
          </a:p>
          <a:p>
            <a:r>
              <a:rPr lang="en-US" sz="2400" dirty="0"/>
              <a:t>What </a:t>
            </a:r>
            <a:r>
              <a:rPr lang="en-US" sz="2400" b="1" dirty="0"/>
              <a:t>type of community-engaged scholarship </a:t>
            </a:r>
            <a:r>
              <a:rPr lang="en-US" sz="2400" dirty="0"/>
              <a:t>are you doing?</a:t>
            </a:r>
          </a:p>
          <a:p>
            <a:r>
              <a:rPr lang="en-US" sz="2400" dirty="0"/>
              <a:t>What scholarly </a:t>
            </a:r>
            <a:r>
              <a:rPr lang="en-US" sz="2400" b="1" dirty="0"/>
              <a:t>academic products </a:t>
            </a:r>
            <a:r>
              <a:rPr lang="en-US" sz="2400" dirty="0"/>
              <a:t>do you anticipate developing?</a:t>
            </a:r>
          </a:p>
          <a:p>
            <a:r>
              <a:rPr lang="en-US" sz="2400" dirty="0"/>
              <a:t>What scholarly </a:t>
            </a:r>
            <a:r>
              <a:rPr lang="en-US" sz="2400" b="1" dirty="0"/>
              <a:t>public products </a:t>
            </a:r>
            <a:r>
              <a:rPr lang="en-US" sz="2400" dirty="0"/>
              <a:t>do you anticipate developing?</a:t>
            </a:r>
          </a:p>
          <a:p>
            <a:r>
              <a:rPr lang="en-US" sz="2400" dirty="0"/>
              <a:t>How are you </a:t>
            </a:r>
            <a:r>
              <a:rPr lang="en-US" sz="2400" b="1" dirty="0"/>
              <a:t>identifying those not included </a:t>
            </a:r>
            <a:r>
              <a:rPr lang="en-US" sz="2400" dirty="0"/>
              <a:t>and using strategies to include them?</a:t>
            </a:r>
          </a:p>
        </p:txBody>
      </p:sp>
    </p:spTree>
    <p:extLst>
      <p:ext uri="{BB962C8B-B14F-4D97-AF65-F5344CB8AC3E}">
        <p14:creationId xmlns:p14="http://schemas.microsoft.com/office/powerpoint/2010/main" val="2289055523"/>
      </p:ext>
    </p:extLst>
  </p:cSld>
  <p:clrMapOvr>
    <a:masterClrMapping/>
  </p:clrMapOvr>
  <p:transition spd="med">
    <p:wip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016FA-FFAA-469B-94B7-E440E5E5C275}"/>
              </a:ext>
            </a:extLst>
          </p:cNvPr>
          <p:cNvSpPr>
            <a:spLocks noGrp="1"/>
          </p:cNvSpPr>
          <p:nvPr>
            <p:ph type="title"/>
          </p:nvPr>
        </p:nvSpPr>
        <p:spPr/>
        <p:txBody>
          <a:bodyPr/>
          <a:lstStyle/>
          <a:p>
            <a:r>
              <a:rPr lang="en-US" dirty="0"/>
              <a:t>Pause to share…please tell us</a:t>
            </a:r>
          </a:p>
        </p:txBody>
      </p:sp>
      <p:sp>
        <p:nvSpPr>
          <p:cNvPr id="3" name="Content Placeholder 2">
            <a:extLst>
              <a:ext uri="{FF2B5EF4-FFF2-40B4-BE49-F238E27FC236}">
                <a16:creationId xmlns:a16="http://schemas.microsoft.com/office/drawing/2014/main" id="{2AC91EEF-3F95-47DD-BDC8-1AE9C1E92A3F}"/>
              </a:ext>
            </a:extLst>
          </p:cNvPr>
          <p:cNvSpPr>
            <a:spLocks noGrp="1"/>
          </p:cNvSpPr>
          <p:nvPr>
            <p:ph idx="1"/>
          </p:nvPr>
        </p:nvSpPr>
        <p:spPr>
          <a:xfrm>
            <a:off x="457201" y="1600200"/>
            <a:ext cx="5802086" cy="2209800"/>
          </a:xfrm>
        </p:spPr>
        <p:txBody>
          <a:bodyPr/>
          <a:lstStyle/>
          <a:p>
            <a:r>
              <a:rPr lang="en-US" sz="3200" dirty="0"/>
              <a:t>What are three take-away from today’s workshop?</a:t>
            </a:r>
          </a:p>
          <a:p>
            <a:endParaRPr lang="en-US" sz="3200" dirty="0"/>
          </a:p>
          <a:p>
            <a:endParaRPr lang="en-US" sz="3200" dirty="0"/>
          </a:p>
          <a:p>
            <a:r>
              <a:rPr lang="en-US" sz="3200" dirty="0"/>
              <a:t>What are your next action steps on these new ideas?</a:t>
            </a:r>
          </a:p>
          <a:p>
            <a:pPr marL="0" indent="0">
              <a:buNone/>
            </a:pPr>
            <a:endParaRPr lang="en-US" b="1" dirty="0"/>
          </a:p>
        </p:txBody>
      </p:sp>
      <p:pic>
        <p:nvPicPr>
          <p:cNvPr id="5" name="Picture 2" descr="Circle image of two brown hands. Hand on the left holds an image of a silhouette of human head made of gears that are slowly dumping into the brown hand on the right that is catching them.&#10;&#10;This image is used to indicate a time where we debrief an activity &amp; identify interesting ideas from a group brainstorm.">
            <a:extLst>
              <a:ext uri="{FF2B5EF4-FFF2-40B4-BE49-F238E27FC236}">
                <a16:creationId xmlns:a16="http://schemas.microsoft.com/office/drawing/2014/main" id="{C235D801-903A-10A9-A5BB-81E1BF602E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1508" y="3859175"/>
            <a:ext cx="2563396" cy="2640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072375"/>
      </p:ext>
    </p:extLst>
  </p:cSld>
  <p:clrMapOvr>
    <a:masterClrMapping/>
  </p:clrMapOvr>
  <p:transition spd="med">
    <p:wip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077" y="576071"/>
            <a:ext cx="8305800" cy="483705"/>
          </a:xfrm>
        </p:spPr>
        <p:txBody>
          <a:bodyPr/>
          <a:lstStyle/>
          <a:p>
            <a:r>
              <a:rPr lang="en-US" sz="2800" dirty="0"/>
              <a:t>References</a:t>
            </a:r>
          </a:p>
        </p:txBody>
      </p:sp>
      <p:sp>
        <p:nvSpPr>
          <p:cNvPr id="3" name="Content Placeholder 2"/>
          <p:cNvSpPr>
            <a:spLocks noGrp="1"/>
          </p:cNvSpPr>
          <p:nvPr>
            <p:ph idx="1"/>
          </p:nvPr>
        </p:nvSpPr>
        <p:spPr>
          <a:xfrm>
            <a:off x="420625" y="1059776"/>
            <a:ext cx="8595038" cy="5798223"/>
          </a:xfrm>
        </p:spPr>
        <p:txBody>
          <a:bodyPr/>
          <a:lstStyle/>
          <a:p>
            <a:pPr>
              <a:buNone/>
            </a:pPr>
            <a:r>
              <a:rPr lang="en-US" sz="1800" dirty="0"/>
              <a:t>Agrawal, A. (1995). Dismantling the Divide Between Indigenous and Scientific Knowledge. </a:t>
            </a:r>
            <a:r>
              <a:rPr lang="en-US" sz="1800" i="1" dirty="0"/>
              <a:t>Development and Change, 26</a:t>
            </a:r>
            <a:r>
              <a:rPr lang="en-US" sz="1800" dirty="0"/>
              <a:t>, 413-439. </a:t>
            </a:r>
          </a:p>
          <a:p>
            <a:pPr>
              <a:buNone/>
            </a:pPr>
            <a:r>
              <a:rPr lang="en-US" sz="1800" dirty="0" err="1"/>
              <a:t>Balazs</a:t>
            </a:r>
            <a:r>
              <a:rPr lang="en-US" sz="1800" dirty="0"/>
              <a:t>, C. L., &amp; Morello-</a:t>
            </a:r>
            <a:r>
              <a:rPr lang="en-US" sz="1800" dirty="0" err="1"/>
              <a:t>Frosch</a:t>
            </a:r>
            <a:r>
              <a:rPr lang="en-US" sz="1800" dirty="0"/>
              <a:t>, R. (2013). The three R's: How community-based participatory research strengthens the rigor, relevance, and reach of science. </a:t>
            </a:r>
            <a:r>
              <a:rPr lang="en-US" sz="1800" i="1" dirty="0"/>
              <a:t>Environmental Justice 6</a:t>
            </a:r>
            <a:r>
              <a:rPr lang="en-US" sz="1800" dirty="0"/>
              <a:t>(1), 9-16.</a:t>
            </a:r>
          </a:p>
          <a:p>
            <a:pPr>
              <a:buNone/>
            </a:pPr>
            <a:r>
              <a:rPr lang="en-US" sz="1800" dirty="0"/>
              <a:t>Boyer, E. (1990). Scholarship reconsidered: Priorities of the professoriate. San Francisco, CA: </a:t>
            </a:r>
            <a:r>
              <a:rPr lang="en-US" sz="1800" dirty="0" err="1"/>
              <a:t>Jossey</a:t>
            </a:r>
            <a:r>
              <a:rPr lang="en-US" sz="1800" dirty="0"/>
              <a:t>-Bass.</a:t>
            </a:r>
          </a:p>
          <a:p>
            <a:pPr>
              <a:buNone/>
            </a:pPr>
            <a:r>
              <a:rPr lang="en-US" sz="1800" dirty="0"/>
              <a:t>Boyer, E. (1996). The scholarship of engagement. </a:t>
            </a:r>
            <a:r>
              <a:rPr lang="en-US" sz="1800" i="1" dirty="0"/>
              <a:t>Journal of Public Outreach, 1</a:t>
            </a:r>
            <a:r>
              <a:rPr lang="en-US" sz="1800" dirty="0"/>
              <a:t>, 11-20.</a:t>
            </a:r>
          </a:p>
          <a:p>
            <a:pPr>
              <a:buNone/>
            </a:pPr>
            <a:r>
              <a:rPr lang="en-US" sz="1800" dirty="0"/>
              <a:t>Brown, V. A., &amp; Lambert, J. A. (2013). </a:t>
            </a:r>
            <a:r>
              <a:rPr lang="en-US" sz="1800" i="1" dirty="0"/>
              <a:t>Collective Learning for Transformational Change</a:t>
            </a:r>
            <a:r>
              <a:rPr lang="en-US" sz="1800" dirty="0"/>
              <a:t>. New York, NY: Routledge.</a:t>
            </a:r>
          </a:p>
          <a:p>
            <a:pPr>
              <a:buNone/>
            </a:pPr>
            <a:r>
              <a:rPr lang="en-US" sz="1800" dirty="0"/>
              <a:t>Brown, V. A., &amp; Lambert, J. A. (2015). Transformational learning: Are we all playing the same “game”? </a:t>
            </a:r>
            <a:r>
              <a:rPr lang="en-US" sz="1800" i="1" dirty="0"/>
              <a:t>Journal of Transformative Learning 3</a:t>
            </a:r>
            <a:r>
              <a:rPr lang="en-US" sz="1800" dirty="0"/>
              <a:t>(1), 35-41.</a:t>
            </a:r>
          </a:p>
          <a:p>
            <a:pPr>
              <a:buNone/>
            </a:pPr>
            <a:r>
              <a:rPr lang="en-US" sz="1800" dirty="0" err="1"/>
              <a:t>Butin</a:t>
            </a:r>
            <a:r>
              <a:rPr lang="en-US" sz="1800" dirty="0"/>
              <a:t>, D. W. (2010). </a:t>
            </a:r>
            <a:r>
              <a:rPr lang="en-US" sz="1800" i="1" dirty="0"/>
              <a:t>Service-learning in theory and practice: The future of community engagement in higher education</a:t>
            </a:r>
            <a:r>
              <a:rPr lang="en-US" sz="1800" dirty="0"/>
              <a:t>. New York, NY: Palgrave Macmillan.</a:t>
            </a:r>
          </a:p>
          <a:p>
            <a:pPr>
              <a:buNone/>
            </a:pPr>
            <a:r>
              <a:rPr lang="en-US" sz="1800" dirty="0"/>
              <a:t>Crabtree, R. (2008). Theoretical foundations for international service-learning. </a:t>
            </a:r>
            <a:r>
              <a:rPr lang="en-US" sz="1800" i="1" dirty="0"/>
              <a:t>Michigan Journal of Community Service-Learning 15</a:t>
            </a:r>
            <a:r>
              <a:rPr lang="en-US" sz="1800" dirty="0"/>
              <a:t>(1), 18-36.</a:t>
            </a:r>
          </a:p>
        </p:txBody>
      </p:sp>
    </p:spTree>
  </p:cSld>
  <p:clrMapOvr>
    <a:masterClrMapping/>
  </p:clrMapOvr>
  <p:transition spd="med">
    <p:wip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9499" y="574589"/>
            <a:ext cx="8229600" cy="609600"/>
          </a:xfrm>
        </p:spPr>
        <p:txBody>
          <a:bodyPr/>
          <a:lstStyle/>
          <a:p>
            <a:r>
              <a:rPr lang="en-US" sz="2800" dirty="0"/>
              <a:t>References, continued</a:t>
            </a:r>
          </a:p>
        </p:txBody>
      </p:sp>
      <p:sp>
        <p:nvSpPr>
          <p:cNvPr id="3" name="Content Placeholder 2"/>
          <p:cNvSpPr>
            <a:spLocks noGrp="1"/>
          </p:cNvSpPr>
          <p:nvPr>
            <p:ph idx="1"/>
          </p:nvPr>
        </p:nvSpPr>
        <p:spPr>
          <a:xfrm>
            <a:off x="372003" y="1197304"/>
            <a:ext cx="8229600" cy="4726460"/>
          </a:xfrm>
        </p:spPr>
        <p:txBody>
          <a:bodyPr/>
          <a:lstStyle/>
          <a:p>
            <a:pPr>
              <a:buNone/>
            </a:pPr>
            <a:r>
              <a:rPr lang="en-US" sz="1800" dirty="0"/>
              <a:t>Diamond, R.  (2002, Summer). Defining scholarship for the twenty-first century. </a:t>
            </a:r>
            <a:r>
              <a:rPr lang="en-US" sz="1800" i="1" dirty="0"/>
              <a:t>New Directions for Teaching and Learning, No. 90., </a:t>
            </a:r>
            <a:r>
              <a:rPr lang="en-US" sz="1800" dirty="0"/>
              <a:t>pp. 73-79. New York, NY: Wiley Periodicals. </a:t>
            </a:r>
          </a:p>
          <a:p>
            <a:pPr marL="509588" indent="-509588">
              <a:buNone/>
            </a:pPr>
            <a:r>
              <a:rPr lang="en-US" sz="1800" dirty="0"/>
              <a:t>Doberneck, D. M., </a:t>
            </a:r>
            <a:r>
              <a:rPr lang="en-US" sz="1800" dirty="0" err="1"/>
              <a:t>Bargerstock</a:t>
            </a:r>
            <a:r>
              <a:rPr lang="en-US" sz="1800" dirty="0"/>
              <a:t>, B.A., </a:t>
            </a:r>
            <a:r>
              <a:rPr lang="en-US" sz="1800" dirty="0" err="1"/>
              <a:t>McNall</a:t>
            </a:r>
            <a:r>
              <a:rPr lang="en-US" sz="1800" dirty="0"/>
              <a:t>, M., </a:t>
            </a:r>
            <a:r>
              <a:rPr lang="en-US" sz="1800" dirty="0" err="1"/>
              <a:t>VanEgeren</a:t>
            </a:r>
            <a:r>
              <a:rPr lang="en-US" sz="1800" dirty="0"/>
              <a:t>, L., &amp; </a:t>
            </a:r>
            <a:r>
              <a:rPr lang="en-US" sz="1800" dirty="0" err="1"/>
              <a:t>Zientek</a:t>
            </a:r>
            <a:r>
              <a:rPr lang="en-US" sz="1800" dirty="0"/>
              <a:t>, R. (2017). Community engagement competencies for graduate and professional students: Michigan State University’s approach to professional development. </a:t>
            </a:r>
            <a:r>
              <a:rPr lang="en-US" sz="1800" i="1" dirty="0"/>
              <a:t>Michigan Journal of Community Service Learning 24(1</a:t>
            </a:r>
            <a:r>
              <a:rPr lang="en-US" sz="1800" dirty="0"/>
              <a:t>).</a:t>
            </a:r>
          </a:p>
          <a:p>
            <a:pPr>
              <a:buNone/>
            </a:pPr>
            <a:r>
              <a:rPr lang="en-US" sz="1800" dirty="0"/>
              <a:t>Doberneck, D. M., Glass, C.R., &amp; Schweitzer, J. H. (2010). From rhetoric to reality: A typology of publicly engaged scholarship. </a:t>
            </a:r>
            <a:r>
              <a:rPr lang="en-US" sz="1800" i="1" dirty="0"/>
              <a:t>Journal of Higher Education Outreach and Engagement 14</a:t>
            </a:r>
            <a:r>
              <a:rPr lang="en-US" sz="1800" dirty="0"/>
              <a:t>(5), 5-35.</a:t>
            </a:r>
          </a:p>
          <a:p>
            <a:pPr>
              <a:buNone/>
            </a:pPr>
            <a:r>
              <a:rPr lang="en-US" sz="1800" dirty="0"/>
              <a:t>Ellison, J., &amp; </a:t>
            </a:r>
            <a:r>
              <a:rPr lang="en-US" sz="1800" dirty="0" err="1"/>
              <a:t>Eatman</a:t>
            </a:r>
            <a:r>
              <a:rPr lang="en-US" sz="1800" dirty="0"/>
              <a:t>, T. E. (2008).  </a:t>
            </a:r>
            <a:r>
              <a:rPr lang="en-US" sz="1800" i="1" dirty="0"/>
              <a:t>Scholarship in public: Knowledge creation and tenure policy in the engaged university. A Resource on promotion and tenure in the arts, humanities, and design</a:t>
            </a:r>
            <a:r>
              <a:rPr lang="en-US" sz="1800" dirty="0"/>
              <a:t>. Syracuse, NY:  Imagining America.</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endParaRPr lang="en-US" sz="1800" dirty="0"/>
          </a:p>
        </p:txBody>
      </p:sp>
    </p:spTree>
  </p:cSld>
  <p:clrMapOvr>
    <a:masterClrMapping/>
  </p:clrMapOvr>
  <p:transition spd="med">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Opening Reflection</a:t>
            </a:r>
          </a:p>
        </p:txBody>
      </p:sp>
      <p:sp>
        <p:nvSpPr>
          <p:cNvPr id="11" name="Content Placeholder 10"/>
          <p:cNvSpPr>
            <a:spLocks noGrp="1"/>
          </p:cNvSpPr>
          <p:nvPr>
            <p:ph sz="half" idx="2"/>
          </p:nvPr>
        </p:nvSpPr>
        <p:spPr>
          <a:xfrm>
            <a:off x="4759037" y="1919175"/>
            <a:ext cx="3740727" cy="3843671"/>
          </a:xfrm>
        </p:spPr>
        <p:txBody>
          <a:bodyPr/>
          <a:lstStyle/>
          <a:p>
            <a:r>
              <a:rPr lang="en-US" sz="2400" dirty="0"/>
              <a:t>Reflect for a moment on why community engagement is important to you?</a:t>
            </a:r>
          </a:p>
          <a:p>
            <a:endParaRPr lang="en-US" sz="2400" dirty="0"/>
          </a:p>
          <a:p>
            <a:r>
              <a:rPr lang="en-US" sz="2400" dirty="0"/>
              <a:t>What is your WHY?</a:t>
            </a:r>
          </a:p>
        </p:txBody>
      </p:sp>
      <p:pic>
        <p:nvPicPr>
          <p:cNvPr id="12" name="Picture 2" descr="Stack of smooth, round stones to set tone for quiet reflection. &#10;&#10;http://www.yellowstonepacktrips.com/images/retreat2.JPG" title="stack of smooth, round stones"/>
          <p:cNvPicPr>
            <a:picLocks noGrp="1" noChangeAspect="1" noChangeArrowheads="1"/>
          </p:cNvPicPr>
          <p:nvPr>
            <p:ph sz="half" idx="1"/>
          </p:nvPr>
        </p:nvPicPr>
        <p:blipFill rotWithShape="1">
          <a:blip r:embed="rId2" cstate="print">
            <a:extLst>
              <a:ext uri="{28A0092B-C50C-407E-A947-70E740481C1C}">
                <a14:useLocalDpi xmlns:a14="http://schemas.microsoft.com/office/drawing/2010/main" val="0"/>
              </a:ext>
            </a:extLst>
          </a:blip>
          <a:srcRect l="56057"/>
          <a:stretch/>
        </p:blipFill>
        <p:spPr bwMode="auto">
          <a:xfrm>
            <a:off x="692672" y="1919176"/>
            <a:ext cx="2855340" cy="4311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682065"/>
      </p:ext>
    </p:extLst>
  </p:cSld>
  <p:clrMapOvr>
    <a:masterClrMapping/>
  </p:clrMapOvr>
  <p:transition spd="med">
    <p:wip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0203" y="543988"/>
            <a:ext cx="8229600" cy="609600"/>
          </a:xfrm>
        </p:spPr>
        <p:txBody>
          <a:bodyPr/>
          <a:lstStyle/>
          <a:p>
            <a:r>
              <a:rPr lang="en-US" sz="2800" dirty="0"/>
              <a:t>References, continued</a:t>
            </a:r>
          </a:p>
        </p:txBody>
      </p:sp>
      <p:sp>
        <p:nvSpPr>
          <p:cNvPr id="3" name="Content Placeholder 2"/>
          <p:cNvSpPr>
            <a:spLocks noGrp="1"/>
          </p:cNvSpPr>
          <p:nvPr>
            <p:ph idx="1"/>
          </p:nvPr>
        </p:nvSpPr>
        <p:spPr>
          <a:xfrm>
            <a:off x="420625" y="1303638"/>
            <a:ext cx="8229600" cy="5177844"/>
          </a:xfrm>
        </p:spPr>
        <p:txBody>
          <a:bodyPr/>
          <a:lstStyle/>
          <a:p>
            <a:pPr>
              <a:buNone/>
            </a:pPr>
            <a:r>
              <a:rPr lang="en-US" sz="1800" dirty="0"/>
              <a:t>Fraser, F. (2005). Four different approaches to community participation. </a:t>
            </a:r>
            <a:r>
              <a:rPr lang="en-US" sz="1800" i="1" dirty="0"/>
              <a:t>Community Development Journal 40</a:t>
            </a:r>
            <a:r>
              <a:rPr lang="en-US" sz="1800" dirty="0"/>
              <a:t>, 286-300. </a:t>
            </a:r>
          </a:p>
          <a:p>
            <a:pPr>
              <a:buNone/>
            </a:pPr>
            <a:r>
              <a:rPr lang="en-US" sz="1800" dirty="0" err="1"/>
              <a:t>Gaventa</a:t>
            </a:r>
            <a:r>
              <a:rPr lang="en-US" sz="1800" dirty="0"/>
              <a:t>, J., &amp; </a:t>
            </a:r>
            <a:r>
              <a:rPr lang="en-US" sz="1800" dirty="0" err="1"/>
              <a:t>Bivens</a:t>
            </a:r>
            <a:r>
              <a:rPr lang="en-US" sz="1800" dirty="0"/>
              <a:t>, F. (2014). “Knowledge democracy, cognitive justice, and the role of universities. In Global University Network for Innovation, B. L. Hall, &amp; R. </a:t>
            </a:r>
            <a:r>
              <a:rPr lang="en-US" sz="1800" dirty="0" err="1"/>
              <a:t>Tandon</a:t>
            </a:r>
            <a:r>
              <a:rPr lang="en-US" sz="1800" dirty="0"/>
              <a:t> (Eds.). </a:t>
            </a:r>
            <a:r>
              <a:rPr lang="en-US" sz="1800" i="1" dirty="0"/>
              <a:t>Knowledge, engagement, &amp; higher education: Contributing to social change </a:t>
            </a:r>
            <a:r>
              <a:rPr lang="en-US" sz="1800" dirty="0"/>
              <a:t>(pp. 69-73). New York, NY: Palgrave Macmillan. </a:t>
            </a:r>
          </a:p>
          <a:p>
            <a:pPr>
              <a:buNone/>
            </a:pPr>
            <a:r>
              <a:rPr lang="en-US" sz="1800" dirty="0"/>
              <a:t>Gilchrist, A. (2009). </a:t>
            </a:r>
            <a:r>
              <a:rPr lang="en-US" sz="1800" i="1" dirty="0"/>
              <a:t>The well-connected community: A networking approach to community development, 2nd edition. </a:t>
            </a:r>
            <a:r>
              <a:rPr lang="en-US" sz="1800" dirty="0"/>
              <a:t>Bristol, UK: The Policy Press.</a:t>
            </a:r>
          </a:p>
          <a:p>
            <a:pPr>
              <a:buNone/>
            </a:pPr>
            <a:r>
              <a:rPr lang="en-US" sz="1800" dirty="0"/>
              <a:t>Glass, C. R., &amp; Fitzgerald, H. E. (2010).  Engaged scholarship: Historical roots, contemporary challenges.  In H. E. Fitzgerald, C. </a:t>
            </a:r>
            <a:r>
              <a:rPr lang="en-US" sz="1800" dirty="0" err="1"/>
              <a:t>Burack</a:t>
            </a:r>
            <a:r>
              <a:rPr lang="en-US" sz="1800" dirty="0"/>
              <a:t> &amp; S. </a:t>
            </a:r>
            <a:r>
              <a:rPr lang="en-US" sz="1800" dirty="0" err="1"/>
              <a:t>Seifer</a:t>
            </a:r>
            <a:r>
              <a:rPr lang="en-US" sz="1800" dirty="0"/>
              <a:t> (Eds.)  </a:t>
            </a:r>
            <a:r>
              <a:rPr lang="en-US" sz="1800" i="1" dirty="0"/>
              <a:t>Handbook of engaged scholarship: Contemporary landscapes, future directions. Vol. 1: Institutional change.  </a:t>
            </a:r>
            <a:r>
              <a:rPr lang="en-US" sz="1800" dirty="0"/>
              <a:t>East  Lansing, MI:  MSU Press.</a:t>
            </a:r>
          </a:p>
          <a:p>
            <a:pPr>
              <a:buNone/>
            </a:pPr>
            <a:endParaRPr lang="en-US" sz="1800" dirty="0"/>
          </a:p>
        </p:txBody>
      </p:sp>
    </p:spTree>
  </p:cSld>
  <p:clrMapOvr>
    <a:masterClrMapping/>
  </p:clrMapOvr>
  <p:transition spd="med">
    <p:wip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0624" y="576072"/>
            <a:ext cx="8229600" cy="609600"/>
          </a:xfrm>
        </p:spPr>
        <p:txBody>
          <a:bodyPr/>
          <a:lstStyle/>
          <a:p>
            <a:r>
              <a:rPr lang="en-US" sz="2800" dirty="0"/>
              <a:t>References, continued</a:t>
            </a:r>
          </a:p>
        </p:txBody>
      </p:sp>
      <p:sp>
        <p:nvSpPr>
          <p:cNvPr id="3" name="Content Placeholder 2"/>
          <p:cNvSpPr>
            <a:spLocks noGrp="1"/>
          </p:cNvSpPr>
          <p:nvPr>
            <p:ph idx="1"/>
          </p:nvPr>
        </p:nvSpPr>
        <p:spPr>
          <a:xfrm>
            <a:off x="420624" y="1339617"/>
            <a:ext cx="8229600" cy="5397359"/>
          </a:xfrm>
        </p:spPr>
        <p:txBody>
          <a:bodyPr/>
          <a:lstStyle/>
          <a:p>
            <a:pPr>
              <a:buNone/>
            </a:pPr>
            <a:r>
              <a:rPr lang="en-US" sz="1800" dirty="0"/>
              <a:t>Ife, J. W. (1995). </a:t>
            </a:r>
            <a:r>
              <a:rPr lang="en-US" sz="1800" i="1" dirty="0"/>
              <a:t>Community development: Creating community alternatives</a:t>
            </a:r>
            <a:r>
              <a:rPr lang="en-US" sz="1800" dirty="0"/>
              <a:t>. Melbourne, Australia: Longman.</a:t>
            </a:r>
          </a:p>
          <a:p>
            <a:pPr>
              <a:buNone/>
            </a:pPr>
            <a:r>
              <a:rPr lang="en-US" sz="1800" dirty="0"/>
              <a:t>Jacoby, B. (2015). </a:t>
            </a:r>
            <a:r>
              <a:rPr lang="en-US" sz="1800" i="1" dirty="0" err="1"/>
              <a:t>Service-learning</a:t>
            </a:r>
            <a:r>
              <a:rPr lang="en-US" sz="1800" i="1" dirty="0"/>
              <a:t> essentials: Questions, answers, and lessons learned</a:t>
            </a:r>
            <a:r>
              <a:rPr lang="en-US" sz="1800" dirty="0"/>
              <a:t>. San Francisco, CA: </a:t>
            </a:r>
            <a:r>
              <a:rPr lang="en-US" sz="1800" dirty="0" err="1"/>
              <a:t>Jossey</a:t>
            </a:r>
            <a:r>
              <a:rPr lang="en-US" sz="1800" dirty="0"/>
              <a:t> Bass.</a:t>
            </a:r>
          </a:p>
          <a:p>
            <a:pPr>
              <a:buNone/>
            </a:pPr>
            <a:r>
              <a:rPr lang="en-US" sz="1800" dirty="0"/>
              <a:t>Jordan, C. (Ed.) (2007). </a:t>
            </a:r>
            <a:r>
              <a:rPr lang="en-US" sz="1800" i="1" dirty="0"/>
              <a:t>Community-engaged scholarship review, promotion, and tenure package.</a:t>
            </a:r>
            <a:r>
              <a:rPr lang="en-US" sz="1800" dirty="0"/>
              <a:t> Peer Review Workgroup, Community-Engaged Scholarship for Health Collaborative, Community-Campus Partnerships for Health. </a:t>
            </a:r>
          </a:p>
          <a:p>
            <a:pPr>
              <a:buNone/>
            </a:pPr>
            <a:r>
              <a:rPr lang="en-US" sz="1800" dirty="0" err="1"/>
              <a:t>Kloppenberg</a:t>
            </a:r>
            <a:r>
              <a:rPr lang="en-US" sz="1800" dirty="0"/>
              <a:t> Jr., J. (1991). Social theory and the de/reconstruction of agricultural Science: Local knowledge for an alternative agriculture. </a:t>
            </a:r>
            <a:r>
              <a:rPr lang="en-US" sz="1800" i="1" dirty="0"/>
              <a:t>Rural Sociology 56</a:t>
            </a:r>
            <a:r>
              <a:rPr lang="en-US" sz="1800" dirty="0"/>
              <a:t>(4), 519-548.</a:t>
            </a:r>
          </a:p>
          <a:p>
            <a:pPr>
              <a:buNone/>
            </a:pPr>
            <a:r>
              <a:rPr lang="en-US" sz="1800" dirty="0" err="1"/>
              <a:t>Kuh</a:t>
            </a:r>
            <a:r>
              <a:rPr lang="en-US" sz="1800" dirty="0"/>
              <a:t>, G. D. (2008). </a:t>
            </a:r>
            <a:r>
              <a:rPr lang="en-US" sz="1800" i="1" dirty="0"/>
              <a:t>High-impact educational practices: What they are, who has access to them, and why they matter</a:t>
            </a:r>
            <a:r>
              <a:rPr lang="en-US" sz="1800" dirty="0"/>
              <a:t>. Washington, DC: Association of American Colleges and Universities.</a:t>
            </a:r>
          </a:p>
        </p:txBody>
      </p:sp>
    </p:spTree>
    <p:extLst>
      <p:ext uri="{BB962C8B-B14F-4D97-AF65-F5344CB8AC3E}">
        <p14:creationId xmlns:p14="http://schemas.microsoft.com/office/powerpoint/2010/main" val="3993977785"/>
      </p:ext>
    </p:extLst>
  </p:cSld>
  <p:clrMapOvr>
    <a:masterClrMapping/>
  </p:clrMapOvr>
  <p:transition spd="med">
    <p:wip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576072"/>
            <a:ext cx="8229600" cy="609600"/>
          </a:xfrm>
        </p:spPr>
        <p:txBody>
          <a:bodyPr/>
          <a:lstStyle/>
          <a:p>
            <a:r>
              <a:rPr lang="en-US" sz="2800" dirty="0"/>
              <a:t>References, continued</a:t>
            </a:r>
          </a:p>
        </p:txBody>
      </p:sp>
      <p:sp>
        <p:nvSpPr>
          <p:cNvPr id="3" name="Content Placeholder 2"/>
          <p:cNvSpPr>
            <a:spLocks noGrp="1"/>
          </p:cNvSpPr>
          <p:nvPr>
            <p:ph idx="1"/>
          </p:nvPr>
        </p:nvSpPr>
        <p:spPr>
          <a:xfrm>
            <a:off x="420625" y="1217666"/>
            <a:ext cx="8229599" cy="5135837"/>
          </a:xfrm>
        </p:spPr>
        <p:txBody>
          <a:bodyPr/>
          <a:lstStyle/>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t>Marsh, G. (1999). The community of circumstance—a tale of three cities: Community participation. In D. A. </a:t>
            </a:r>
            <a:r>
              <a:rPr lang="en-US" sz="1800" dirty="0" err="1"/>
              <a:t>Chekki</a:t>
            </a:r>
            <a:r>
              <a:rPr lang="en-US" sz="1800" dirty="0"/>
              <a:t> (Ed.), </a:t>
            </a:r>
            <a:r>
              <a:rPr lang="en-US" sz="1800" i="1" dirty="0"/>
              <a:t>Research in community sociology (Vol. 9, </a:t>
            </a:r>
            <a:r>
              <a:rPr lang="en-US" sz="1800" dirty="0"/>
              <a:t>pp. 65-86). Greenwich, CT: JAI Press.</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err="1"/>
              <a:t>Mattessich</a:t>
            </a:r>
            <a:r>
              <a:rPr lang="en-US" sz="1800" dirty="0"/>
              <a:t>, P., &amp; Monsey, B. (1997). </a:t>
            </a:r>
            <a:r>
              <a:rPr lang="en-US" sz="1800" i="1" dirty="0"/>
              <a:t>Community building: What makes it work</a:t>
            </a:r>
            <a:r>
              <a:rPr lang="en-US" sz="1800" dirty="0"/>
              <a:t>. St. Paul, MN: Amherst H. Wilder Foundation. </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t>Michigan State University, Provost’s Committee on University Outreach. (1993). </a:t>
            </a:r>
            <a:r>
              <a:rPr lang="en-US" sz="1800" i="1" dirty="0"/>
              <a:t>University outreach at Michigan State University: Extending knowledge to serve society</a:t>
            </a:r>
            <a:r>
              <a:rPr lang="en-US" sz="1800" dirty="0"/>
              <a:t>. East Lansing, MI </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t>Neumann, A., &amp; </a:t>
            </a:r>
            <a:r>
              <a:rPr lang="en-US" sz="1800" dirty="0" err="1"/>
              <a:t>Terosky</a:t>
            </a:r>
            <a:r>
              <a:rPr lang="en-US" sz="1800" dirty="0"/>
              <a:t>, A. (2007). To give and to receive: Recently tenured professors’ experiences of service in major research universities. </a:t>
            </a:r>
            <a:r>
              <a:rPr lang="en-US" sz="1800" i="1" dirty="0"/>
              <a:t>Journal of Higher Education 78</a:t>
            </a:r>
            <a:r>
              <a:rPr lang="en-US" sz="1800" dirty="0"/>
              <a:t>(3), 282-310.</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err="1"/>
              <a:t>Nonaka</a:t>
            </a:r>
            <a:r>
              <a:rPr lang="en-US" sz="1800" dirty="0"/>
              <a:t>, I., &amp; Takeuchi, H. (1995).  </a:t>
            </a:r>
            <a:r>
              <a:rPr lang="en-US" sz="1800" i="1" dirty="0"/>
              <a:t>The knowledge creating company</a:t>
            </a:r>
            <a:r>
              <a:rPr lang="en-US" sz="1800" dirty="0"/>
              <a:t>.  New York: Oxford University Press. </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err="1"/>
              <a:t>Ochocka</a:t>
            </a:r>
            <a:r>
              <a:rPr lang="en-US" sz="1800" dirty="0"/>
              <a:t>, J., &amp; Janzen, R. (2014). Breathing Life into Theory: Illustrations of community-based research: Hallmarks, functions, and phases. </a:t>
            </a:r>
            <a:r>
              <a:rPr lang="en-US" sz="1800" i="1" dirty="0"/>
              <a:t>Gateways: International Journal of Community Research and Engagement 7</a:t>
            </a:r>
            <a:r>
              <a:rPr lang="en-US" sz="1800" dirty="0"/>
              <a:t>, 18-33.</a:t>
            </a:r>
          </a:p>
        </p:txBody>
      </p:sp>
    </p:spTree>
  </p:cSld>
  <p:clrMapOvr>
    <a:masterClrMapping/>
  </p:clrMapOvr>
  <p:transition spd="med">
    <p:wipe/>
  </p:transitio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576072"/>
            <a:ext cx="8229600" cy="609600"/>
          </a:xfrm>
        </p:spPr>
        <p:txBody>
          <a:bodyPr/>
          <a:lstStyle/>
          <a:p>
            <a:r>
              <a:rPr lang="en-US" sz="2800" dirty="0"/>
              <a:t>References, continued</a:t>
            </a:r>
          </a:p>
        </p:txBody>
      </p:sp>
      <p:sp>
        <p:nvSpPr>
          <p:cNvPr id="3" name="Content Placeholder 2"/>
          <p:cNvSpPr>
            <a:spLocks noGrp="1"/>
          </p:cNvSpPr>
          <p:nvPr>
            <p:ph idx="1"/>
          </p:nvPr>
        </p:nvSpPr>
        <p:spPr>
          <a:xfrm>
            <a:off x="420625" y="1217666"/>
            <a:ext cx="8229599" cy="5088541"/>
          </a:xfrm>
        </p:spPr>
        <p:txBody>
          <a:bodyPr/>
          <a:lstStyle/>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t>O’Meara, K. (2008). Motivation for faculty community engagement: Learning from exemplars. </a:t>
            </a:r>
            <a:r>
              <a:rPr lang="en-US" sz="1800" i="1" dirty="0"/>
              <a:t>Journal of Higher Education Outreach and Engagement, 12</a:t>
            </a:r>
            <a:r>
              <a:rPr lang="en-US" sz="1800" dirty="0"/>
              <a:t>(1), 7-29.</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t>Overton, B. </a:t>
            </a:r>
            <a:r>
              <a:rPr lang="en-US" sz="1800" dirty="0" err="1"/>
              <a:t>Pasque</a:t>
            </a:r>
            <a:r>
              <a:rPr lang="en-US" sz="1800" dirty="0"/>
              <a:t>, P. A., &amp; </a:t>
            </a:r>
            <a:r>
              <a:rPr lang="en-US" sz="1800" dirty="0" err="1"/>
              <a:t>Burhardt</a:t>
            </a:r>
            <a:r>
              <a:rPr lang="en-US" sz="1800" dirty="0"/>
              <a:t>, J. C. (Eds.). (2017). </a:t>
            </a:r>
            <a:r>
              <a:rPr lang="en-US" sz="1800" i="1" dirty="0"/>
              <a:t>Engaged research and practice: Higher education and the pursuit of the public good</a:t>
            </a:r>
            <a:r>
              <a:rPr lang="en-US" sz="1800" dirty="0"/>
              <a:t>. Sterling, VA: Stylus Publishing.</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err="1"/>
              <a:t>Pasick</a:t>
            </a:r>
            <a:r>
              <a:rPr lang="en-US" sz="1800" dirty="0"/>
              <a:t>, R., Oliva, G., Goldstein, E., &amp; Nguyen T. (2010). </a:t>
            </a:r>
            <a:r>
              <a:rPr lang="en-US" sz="1800" i="1" dirty="0"/>
              <a:t>Community-engaged research with community-based organizations: A resource manual for UCSF researchers</a:t>
            </a:r>
            <a:r>
              <a:rPr lang="en-US" sz="1800" dirty="0"/>
              <a:t>. From the Series: UCSF Clinical and Translational Science Institute (CTSI) Resource Manuals and Guides to Community-Engaged Research, P. Fleisher, Ed. San Francisco, CA: Clinical Translational Science Institute Community Engagement Program, University of California San Francisco. Retrieved from: </a:t>
            </a:r>
            <a:r>
              <a:rPr lang="en-US" sz="1800" u="sng" dirty="0">
                <a:hlinkClick r:id="rId3"/>
              </a:rPr>
              <a:t>http://ctsi.ucsf.edu/files/CE/manual_for_researchers_agencies.pdf</a:t>
            </a:r>
            <a:endParaRPr lang="en-US" sz="1800" dirty="0"/>
          </a:p>
        </p:txBody>
      </p:sp>
    </p:spTree>
    <p:extLst>
      <p:ext uri="{BB962C8B-B14F-4D97-AF65-F5344CB8AC3E}">
        <p14:creationId xmlns:p14="http://schemas.microsoft.com/office/powerpoint/2010/main" val="735947348"/>
      </p:ext>
    </p:extLst>
  </p:cSld>
  <p:clrMapOvr>
    <a:masterClrMapping/>
  </p:clrMapOvr>
  <p:transition spd="med">
    <p:wipe/>
  </p:transition>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576072"/>
            <a:ext cx="8229600" cy="609600"/>
          </a:xfrm>
        </p:spPr>
        <p:txBody>
          <a:bodyPr/>
          <a:lstStyle/>
          <a:p>
            <a:r>
              <a:rPr lang="en-US" sz="2800" dirty="0"/>
              <a:t>References, continued</a:t>
            </a:r>
          </a:p>
        </p:txBody>
      </p:sp>
      <p:sp>
        <p:nvSpPr>
          <p:cNvPr id="3" name="Content Placeholder 2"/>
          <p:cNvSpPr>
            <a:spLocks noGrp="1"/>
          </p:cNvSpPr>
          <p:nvPr>
            <p:ph idx="1"/>
          </p:nvPr>
        </p:nvSpPr>
        <p:spPr>
          <a:xfrm>
            <a:off x="420624" y="1295400"/>
            <a:ext cx="8229600" cy="5280212"/>
          </a:xfrm>
        </p:spPr>
        <p:txBody>
          <a:bodyPr/>
          <a:lstStyle/>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t>Perry, A. R. (2011). Man Up: Integrating fatherhood and community engagement. </a:t>
            </a:r>
            <a:r>
              <a:rPr lang="en-US" sz="1800" i="1" dirty="0"/>
              <a:t>Journal of</a:t>
            </a:r>
            <a:r>
              <a:rPr lang="en-US" sz="1800" dirty="0"/>
              <a:t> </a:t>
            </a:r>
            <a:r>
              <a:rPr lang="en-US" sz="1800" i="1" dirty="0"/>
              <a:t>Community Engagement and Scholarship</a:t>
            </a:r>
            <a:r>
              <a:rPr lang="en-US" sz="1800" dirty="0"/>
              <a:t> 4(1), 15-24. [Especially Table 1]</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t>Post, M. A., Ward, E., Longo, N. V., Saltmarsh, J. (Eds.). (2016). </a:t>
            </a:r>
            <a:r>
              <a:rPr lang="en-US" sz="1800" i="1" dirty="0"/>
              <a:t>Publicly engaged scholarship: Next generation engagement and the future of higher education. </a:t>
            </a:r>
            <a:r>
              <a:rPr lang="en-US" sz="1800" dirty="0"/>
              <a:t>Sterling, VA: Stylus Publishing.</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t>Reed, M. S., Graves, A., Dandy, N., </a:t>
            </a:r>
            <a:r>
              <a:rPr lang="en-US" sz="1800" dirty="0" err="1"/>
              <a:t>Posthumus</a:t>
            </a:r>
            <a:r>
              <a:rPr lang="en-US" sz="1800" dirty="0"/>
              <a:t>, H., </a:t>
            </a:r>
            <a:r>
              <a:rPr lang="en-US" sz="1800" dirty="0" err="1"/>
              <a:t>Hubacek</a:t>
            </a:r>
            <a:r>
              <a:rPr lang="en-US" sz="1800" dirty="0"/>
              <a:t>, K., Morris, J., </a:t>
            </a:r>
            <a:r>
              <a:rPr lang="en-US" sz="1800" dirty="0" err="1"/>
              <a:t>Prell</a:t>
            </a:r>
            <a:r>
              <a:rPr lang="en-US" sz="1800" dirty="0"/>
              <a:t>, C., Quinn, C. H., &amp; Stringer, L. (2009). Who’s in and why? A typology of stakeholder analysis methods for natural resource management. </a:t>
            </a:r>
            <a:r>
              <a:rPr lang="en-US" sz="1800" i="1" dirty="0"/>
              <a:t>Journal of Environmental Management 90</a:t>
            </a:r>
            <a:r>
              <a:rPr lang="en-US" sz="1800" dirty="0"/>
              <a:t>, 1933-1949.</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t>Saltmarsh, J., &amp; Hartley, M. (Eds.). (2011). </a:t>
            </a:r>
            <a:r>
              <a:rPr lang="en-US" sz="1800" i="1" dirty="0"/>
              <a:t>“To serve a larger purpose”: Engagement for democracy and the transformation of higher education</a:t>
            </a:r>
            <a:r>
              <a:rPr lang="en-US" sz="1800" dirty="0"/>
              <a:t>. Philadelphia, PA: Temple University Press. </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t>Schmidt, M. R. (1993). Grout: Alternative kinds of knowledge and why they are ignored. </a:t>
            </a:r>
            <a:r>
              <a:rPr lang="en-US" sz="1800" i="1" dirty="0"/>
              <a:t>Public Administration Review 53</a:t>
            </a:r>
            <a:r>
              <a:rPr lang="en-US" sz="1800" dirty="0"/>
              <a:t>(6), 525-530. </a:t>
            </a:r>
          </a:p>
        </p:txBody>
      </p:sp>
    </p:spTree>
  </p:cSld>
  <p:clrMapOvr>
    <a:masterClrMapping/>
  </p:clrMapOvr>
  <p:transition spd="med">
    <p:wipe/>
  </p:transition>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20624" y="576072"/>
            <a:ext cx="8229600" cy="609600"/>
          </a:xfrm>
        </p:spPr>
        <p:txBody>
          <a:bodyPr/>
          <a:lstStyle/>
          <a:p>
            <a:r>
              <a:rPr lang="en-US" sz="2800" dirty="0"/>
              <a:t>References, continued</a:t>
            </a:r>
          </a:p>
        </p:txBody>
      </p:sp>
      <p:sp>
        <p:nvSpPr>
          <p:cNvPr id="3" name="Content Placeholder 2"/>
          <p:cNvSpPr>
            <a:spLocks noGrp="1"/>
          </p:cNvSpPr>
          <p:nvPr>
            <p:ph idx="1"/>
          </p:nvPr>
        </p:nvSpPr>
        <p:spPr>
          <a:xfrm>
            <a:off x="420624" y="1295400"/>
            <a:ext cx="8229600" cy="4206766"/>
          </a:xfrm>
        </p:spPr>
        <p:txBody>
          <a:bodyPr/>
          <a:lstStyle/>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err="1"/>
              <a:t>Schön</a:t>
            </a:r>
            <a:r>
              <a:rPr lang="en-US" sz="1800" dirty="0"/>
              <a:t>, D. A. (1995). Knowing-in-action: The new scholarship requires a new epistemology. </a:t>
            </a:r>
            <a:r>
              <a:rPr lang="en-US" sz="1800" i="1" dirty="0"/>
              <a:t>Change Magazine 27</a:t>
            </a:r>
            <a:r>
              <a:rPr lang="en-US" sz="1800" dirty="0"/>
              <a:t>(6), 27-34.</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t>Stanton, T. K. (2008). New times demand new scholarship: Opportunities and challenges for engagement at research universities. </a:t>
            </a:r>
            <a:r>
              <a:rPr lang="en-US" sz="1800" i="1" dirty="0"/>
              <a:t>Education, Citizenship, and Social Justice 3</a:t>
            </a:r>
            <a:r>
              <a:rPr lang="en-US" sz="1800" dirty="0"/>
              <a:t>(1), 19-24.</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t>Strand, K., </a:t>
            </a:r>
            <a:r>
              <a:rPr lang="en-US" sz="1800" dirty="0" err="1"/>
              <a:t>Marullo</a:t>
            </a:r>
            <a:r>
              <a:rPr lang="en-US" sz="1800" dirty="0"/>
              <a:t>, S., </a:t>
            </a:r>
            <a:r>
              <a:rPr lang="en-US" sz="1800" dirty="0" err="1"/>
              <a:t>Cutforth</a:t>
            </a:r>
            <a:r>
              <a:rPr lang="en-US" sz="1800" dirty="0"/>
              <a:t>, N., </a:t>
            </a:r>
            <a:r>
              <a:rPr lang="en-US" sz="1800" dirty="0" err="1"/>
              <a:t>Stoecker</a:t>
            </a:r>
            <a:r>
              <a:rPr lang="en-US" sz="1800" dirty="0"/>
              <a:t>, R., &amp; Donohue, P. (2003). Why Do Community-Based Research? In K. Strand, S. </a:t>
            </a:r>
            <a:r>
              <a:rPr lang="en-US" sz="1800" dirty="0" err="1"/>
              <a:t>Marullo</a:t>
            </a:r>
            <a:r>
              <a:rPr lang="en-US" sz="1800" dirty="0"/>
              <a:t>, N. </a:t>
            </a:r>
            <a:r>
              <a:rPr lang="en-US" sz="1800" dirty="0" err="1"/>
              <a:t>Cutforth</a:t>
            </a:r>
            <a:r>
              <a:rPr lang="en-US" sz="1800" dirty="0"/>
              <a:t>, R. </a:t>
            </a:r>
            <a:r>
              <a:rPr lang="en-US" sz="1800" dirty="0" err="1"/>
              <a:t>Stoecker</a:t>
            </a:r>
            <a:r>
              <a:rPr lang="en-US" sz="1800" dirty="0"/>
              <a:t>, &amp; P. Donohue. (Eds.), </a:t>
            </a:r>
            <a:r>
              <a:rPr lang="en-US" sz="1800" i="1" dirty="0"/>
              <a:t>Community based research in higher education: Policies and practices</a:t>
            </a:r>
            <a:r>
              <a:rPr lang="en-US" sz="1800" dirty="0"/>
              <a:t> (pp. 16-42).  San Francisco, CA: </a:t>
            </a:r>
            <a:r>
              <a:rPr lang="en-US" sz="1800" dirty="0" err="1"/>
              <a:t>Jossey</a:t>
            </a:r>
            <a:r>
              <a:rPr lang="en-US" sz="1800" dirty="0"/>
              <a:t> Bass.</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t>Van de </a:t>
            </a:r>
            <a:r>
              <a:rPr lang="en-US" sz="1800" dirty="0" err="1"/>
              <a:t>Ven</a:t>
            </a:r>
            <a:r>
              <a:rPr lang="en-US" sz="1800" dirty="0"/>
              <a:t>, A. H. (2007). </a:t>
            </a:r>
            <a:r>
              <a:rPr lang="en-US" sz="1800" i="1" dirty="0"/>
              <a:t>Engaged scholarship: A guide for organizational and social research. </a:t>
            </a:r>
            <a:r>
              <a:rPr lang="en-US" sz="1800" dirty="0"/>
              <a:t>Oxford, UK: Oxford University Press.</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t>Watson, D., Hollister, R. M., Stroud, S. E., &amp; Babcock, E. (2011).  </a:t>
            </a:r>
            <a:r>
              <a:rPr lang="en-US" sz="1800" i="1" dirty="0"/>
              <a:t>The engaged university: International perspectives on civic engagement</a:t>
            </a:r>
            <a:r>
              <a:rPr lang="en-US" sz="1800" dirty="0"/>
              <a:t>.  New York, NY: </a:t>
            </a:r>
            <a:r>
              <a:rPr lang="en-US" sz="1800" dirty="0" err="1"/>
              <a:t>Routledge</a:t>
            </a:r>
            <a:r>
              <a:rPr lang="en-US" sz="1800" dirty="0"/>
              <a:t>.  </a:t>
            </a:r>
          </a:p>
          <a:p>
            <a:pPr>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800" dirty="0"/>
              <a:t>Wenger, E. (1999</a:t>
            </a:r>
            <a:r>
              <a:rPr lang="en-US" sz="1800" i="1" dirty="0"/>
              <a:t>). Communities of practice: Learning, meaning, and identity</a:t>
            </a:r>
            <a:r>
              <a:rPr lang="en-US" sz="1800" dirty="0"/>
              <a:t>. Cambridge, MA: Cambridge University Press. </a:t>
            </a:r>
          </a:p>
        </p:txBody>
      </p:sp>
    </p:spTree>
    <p:extLst>
      <p:ext uri="{BB962C8B-B14F-4D97-AF65-F5344CB8AC3E}">
        <p14:creationId xmlns:p14="http://schemas.microsoft.com/office/powerpoint/2010/main" val="2086923775"/>
      </p:ext>
    </p:extLst>
  </p:cSld>
  <p:clrMapOvr>
    <a:masterClrMapping/>
  </p:clrMapOvr>
  <p:transition spd="med">
    <p:wipe/>
  </p:transition>
</p:sld>
</file>

<file path=ppt/theme/theme1.xml><?xml version="1.0" encoding="utf-8"?>
<a:theme xmlns:a="http://schemas.openxmlformats.org/drawingml/2006/main" name="UOE2014">
  <a:themeElements>
    <a:clrScheme name="UOE Color Theme">
      <a:dk1>
        <a:srgbClr val="464646"/>
      </a:dk1>
      <a:lt1>
        <a:sysClr val="window" lastClr="FFFFFF"/>
      </a:lt1>
      <a:dk2>
        <a:srgbClr val="18453B"/>
      </a:dk2>
      <a:lt2>
        <a:srgbClr val="EEECE1"/>
      </a:lt2>
      <a:accent1>
        <a:srgbClr val="044C7F"/>
      </a:accent1>
      <a:accent2>
        <a:srgbClr val="9E0B0F"/>
      </a:accent2>
      <a:accent3>
        <a:srgbClr val="3C9C2A"/>
      </a:accent3>
      <a:accent4>
        <a:srgbClr val="615083"/>
      </a:accent4>
      <a:accent5>
        <a:srgbClr val="007B82"/>
      </a:accent5>
      <a:accent6>
        <a:srgbClr val="F16027"/>
      </a:accent6>
      <a:hlink>
        <a:srgbClr val="3C9C2A"/>
      </a:hlink>
      <a:folHlink>
        <a:srgbClr val="3C9C2A"/>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4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4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76903"/>
        </a:hlink>
        <a:folHlink>
          <a:srgbClr val="99CC00"/>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76903"/>
        </a:hlink>
        <a:folHlink>
          <a:srgbClr val="47690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8298</Words>
  <Application>Microsoft Office PowerPoint</Application>
  <PresentationFormat>Letter Paper (8.5x11 in)</PresentationFormat>
  <Paragraphs>952</Paragraphs>
  <Slides>95</Slides>
  <Notes>51</Notes>
  <HiddenSlides>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95</vt:i4>
      </vt:variant>
    </vt:vector>
  </HeadingPairs>
  <TitlesOfParts>
    <vt:vector size="103" baseType="lpstr">
      <vt:lpstr>Arial</vt:lpstr>
      <vt:lpstr>Calibri</vt:lpstr>
      <vt:lpstr>Century Gothic</vt:lpstr>
      <vt:lpstr>Lato</vt:lpstr>
      <vt:lpstr>Symbol</vt:lpstr>
      <vt:lpstr>Times</vt:lpstr>
      <vt:lpstr>Times New Roman</vt:lpstr>
      <vt:lpstr>UOE2014</vt:lpstr>
      <vt:lpstr>Variations in Community-Engaged Scholarship</vt:lpstr>
      <vt:lpstr>Importance of Understanding Variations in Community Engaged Scholarship</vt:lpstr>
      <vt:lpstr>Why Focus on Variations?</vt:lpstr>
      <vt:lpstr>Why Focus on Variations? Continued</vt:lpstr>
      <vt:lpstr>Without Clarifying Your Variation</vt:lpstr>
      <vt:lpstr>With Clarification</vt:lpstr>
      <vt:lpstr>Main Variations in  Community-Engaged Scholarship </vt:lpstr>
      <vt:lpstr>Motivations—What is Your Why?</vt:lpstr>
      <vt:lpstr>Opening Reflection</vt:lpstr>
      <vt:lpstr>Institutional Motivations</vt:lpstr>
      <vt:lpstr>Research Motivations</vt:lpstr>
      <vt:lpstr>Teaching and Learning Motivations</vt:lpstr>
      <vt:lpstr>Service and Practice Motivations</vt:lpstr>
      <vt:lpstr>Personal Motivations</vt:lpstr>
      <vt:lpstr>Future-Oriented Motivations</vt:lpstr>
      <vt:lpstr>Pause to Reflect as the Whole Group:</vt:lpstr>
      <vt:lpstr>Transitions In The Movement’s Vocabulary in Higher Education</vt:lpstr>
      <vt:lpstr>Service refers to…</vt:lpstr>
      <vt:lpstr>Internal Collaboration refers to….</vt:lpstr>
      <vt:lpstr>Outreach refers to…</vt:lpstr>
      <vt:lpstr>Engagement refers to…</vt:lpstr>
      <vt:lpstr>Continuum of Community-Engaged Knowledge Making</vt:lpstr>
      <vt:lpstr>Resource: Doberneck &amp; Dann (2019) Degree of Collaboration Abacus</vt:lpstr>
      <vt:lpstr>Resource: IAP2 Spectrum of Participation https://cdn.ymaws.com/www.iap2.org/resource/resmgr/pillars/Spectrum_8.5x11_Print.pdf</vt:lpstr>
      <vt:lpstr>Key Concepts in Community- Engaged Scholarship (See Handout)</vt:lpstr>
      <vt:lpstr>Community-Engaged Scholarship Figure (Doberneck et al, 2017)</vt:lpstr>
      <vt:lpstr>What Do We Mean by Scholarly? </vt:lpstr>
      <vt:lpstr>What Do We Mean by Scholarly, Continued</vt:lpstr>
      <vt:lpstr>Criteria for Quality &amp; Excellence</vt:lpstr>
      <vt:lpstr>Foundational Scholarship is… (See Handout)</vt:lpstr>
      <vt:lpstr>Ex. 1: Trouble with the Trees (Carmichael &amp; McDonough, 2018)</vt:lpstr>
      <vt:lpstr>Ex. 2: Family Story Project Ronald McDonald House, Durham, NC (Denice Kendall Comer, https://discovery.indstate.edu/jcehe/index.php/joce/article/view/474/)</vt:lpstr>
      <vt:lpstr>Ex. 3: Weekend Backpack Program</vt:lpstr>
      <vt:lpstr>Man Up article in JCES:  Example of Foundational Scholarship </vt:lpstr>
      <vt:lpstr>Resource: Creswell &amp; Poth (2018) </vt:lpstr>
      <vt:lpstr>Resource: Vaugh &amp; Jacquez (2020)</vt:lpstr>
      <vt:lpstr>Resource: Theoretical frameworks for engaged teaching and learning (chpt. 2) Welch &amp; Plaxton-Moore (2019)</vt:lpstr>
      <vt:lpstr>Foundational Scholarship Worksheet (Doberneck et al, 2017)</vt:lpstr>
      <vt:lpstr>Pause to share….tell us about your foundational scholarship?</vt:lpstr>
      <vt:lpstr>“Engaged” Incorporates Community Knowledge</vt:lpstr>
      <vt:lpstr>What Do We Mean By Community?</vt:lpstr>
      <vt:lpstr>Communities Defined</vt:lpstr>
      <vt:lpstr>Complex Identities &amp; Intersectionality</vt:lpstr>
      <vt:lpstr>Pause to share, tell us….</vt:lpstr>
      <vt:lpstr>Explicit and Tacit Knowledge</vt:lpstr>
      <vt:lpstr>Local Knowledge</vt:lpstr>
      <vt:lpstr>Indigenous Knowledge</vt:lpstr>
      <vt:lpstr>Practitioner Knowledge</vt:lpstr>
      <vt:lpstr>Knowledge Cultures as Nested Systems</vt:lpstr>
      <vt:lpstr>   Scholarly Products For Multiple Audiences</vt:lpstr>
      <vt:lpstr>Why Talk About Academic and Public Products?</vt:lpstr>
      <vt:lpstr>IA’s Figure 8: Academic &amp; Public Products</vt:lpstr>
      <vt:lpstr>Examples of Academic Products</vt:lpstr>
      <vt:lpstr>Examples of Public Products</vt:lpstr>
      <vt:lpstr>TYPES OF COMMUNITY- ENGAGED SCHOLARSHIP (Key Concepts Handout--back)</vt:lpstr>
      <vt:lpstr>Community-Engaged Research Examples</vt:lpstr>
      <vt:lpstr>Community-Engaged Research</vt:lpstr>
      <vt:lpstr>Community-Engaged Research is NOT…</vt:lpstr>
      <vt:lpstr>The Stretch for CE Research</vt:lpstr>
      <vt:lpstr>Community-Engaged Creative Activities Examples</vt:lpstr>
      <vt:lpstr>Community-Engaged Creative Activities Are Not…</vt:lpstr>
      <vt:lpstr>The Stretch for CE Creative Activities</vt:lpstr>
      <vt:lpstr>Community-Engaged Teaching and Learning</vt:lpstr>
      <vt:lpstr>Community-Engaged Teaching &amp; Learning  For-Credit Examples</vt:lpstr>
      <vt:lpstr>PowerPoint Presentation</vt:lpstr>
      <vt:lpstr>Community-Engaged Teaching &amp; Learning  Informal Learning (Not-For-Credit) Examples</vt:lpstr>
      <vt:lpstr>What CE Teaching and Learning is NOT</vt:lpstr>
      <vt:lpstr>The Stretch for CE Teaching &amp; Learning</vt:lpstr>
      <vt:lpstr>Community-Engaged Service  and Practice</vt:lpstr>
      <vt:lpstr>Community-Engaged Service and Practice Examples</vt:lpstr>
      <vt:lpstr>The Stretch for CE Service &amp; Practice</vt:lpstr>
      <vt:lpstr>Community-Engaged Commercialized Activities</vt:lpstr>
      <vt:lpstr>Community-Engaged Commercialized Activities Examples</vt:lpstr>
      <vt:lpstr>Relationships Among the CES Types </vt:lpstr>
      <vt:lpstr>Pause to share….tell us</vt:lpstr>
      <vt:lpstr>Who Participates?  Whose Knowledge Counts?</vt:lpstr>
      <vt:lpstr>Acknowledging and Counteracting Inherent Biases About Participation (Chambers, 1983, 2006)</vt:lpstr>
      <vt:lpstr>Inherent Biases, Continued (Chambers, 1983, 2006)</vt:lpstr>
      <vt:lpstr>Brown &amp; Lambert (2013) Knowledge Cultures</vt:lpstr>
      <vt:lpstr>Knowledge Cultures &amp; Participation  (See Brown &amp; Lambert (2013) handout)</vt:lpstr>
      <vt:lpstr>Rainbow Diagram  (See Chevalier &amp; Buckles, 2008, pg. 167, handout)</vt:lpstr>
      <vt:lpstr>More about the Rainbow Diagram</vt:lpstr>
      <vt:lpstr>Easy to Hard To Include Continuum  (see Sarkissian et al, 2008 handout)</vt:lpstr>
      <vt:lpstr>Easy to Hard Continuum Worksheet (see Sarkissian et al., 2008) </vt:lpstr>
      <vt:lpstr>Resource: Why Am I Always Being Researched? https://chicagobeyond.org/researchequity/ </vt:lpstr>
      <vt:lpstr>Summary: What is Your Variation of CES?</vt:lpstr>
      <vt:lpstr>Pause to share…please tell us</vt:lpstr>
      <vt:lpstr>References</vt:lpstr>
      <vt:lpstr>References, continued</vt:lpstr>
      <vt:lpstr>References, continued</vt:lpstr>
      <vt:lpstr>References, continued</vt:lpstr>
      <vt:lpstr>References, continued</vt:lpstr>
      <vt:lpstr>References, continued</vt:lpstr>
      <vt:lpstr>References, continued</vt:lpstr>
      <vt:lpstr>References,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2017-01-10T19:20:16Z</dcterms:created>
  <dcterms:modified xsi:type="dcterms:W3CDTF">2022-08-31T19:50:00Z</dcterms:modified>
</cp:coreProperties>
</file>